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57" r:id="rId5"/>
    <p:sldId id="259" r:id="rId6"/>
    <p:sldId id="261" r:id="rId7"/>
    <p:sldId id="262"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3"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25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dgwick"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DDC"/>
    <a:srgbClr val="E6E9E9"/>
    <a:srgbClr val="345279"/>
    <a:srgbClr val="15398C"/>
    <a:srgbClr val="484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93" autoAdjust="0"/>
    <p:restoredTop sz="94558"/>
  </p:normalViewPr>
  <p:slideViewPr>
    <p:cSldViewPr snapToGrid="0">
      <p:cViewPr varScale="1">
        <p:scale>
          <a:sx n="97" d="100"/>
          <a:sy n="97" d="100"/>
        </p:scale>
        <p:origin x="-114" y="-17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3" d="100"/>
          <a:sy n="103" d="100"/>
        </p:scale>
        <p:origin x="-356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12F76-B312-44AE-84F0-8057986FA89A}" type="datetimeFigureOut">
              <a:rPr lang="en-US" smtClean="0"/>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E937B-AB7B-481B-A5C4-4F754F77DA4F}" type="slidenum">
              <a:rPr lang="en-US" smtClean="0"/>
              <a:t>‹#›</a:t>
            </a:fld>
            <a:endParaRPr lang="en-US"/>
          </a:p>
        </p:txBody>
      </p:sp>
    </p:spTree>
    <p:extLst>
      <p:ext uri="{BB962C8B-B14F-4D97-AF65-F5344CB8AC3E}">
        <p14:creationId xmlns:p14="http://schemas.microsoft.com/office/powerpoint/2010/main" val="16352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E937B-AB7B-481B-A5C4-4F754F77DA4F}" type="slidenum">
              <a:rPr lang="en-US" smtClean="0"/>
              <a:t>1</a:t>
            </a:fld>
            <a:endParaRPr lang="en-US"/>
          </a:p>
        </p:txBody>
      </p:sp>
    </p:spTree>
    <p:extLst>
      <p:ext uri="{BB962C8B-B14F-4D97-AF65-F5344CB8AC3E}">
        <p14:creationId xmlns:p14="http://schemas.microsoft.com/office/powerpoint/2010/main" val="2473576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8F30EF-D008-0149-B7C2-6CDF65932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Box 4">
            <a:extLst>
              <a:ext uri="{FF2B5EF4-FFF2-40B4-BE49-F238E27FC236}">
                <a16:creationId xmlns="" xmlns:a16="http://schemas.microsoft.com/office/drawing/2014/main" id="{05CA8453-68F5-3244-B4AA-D03586A47DD7}"/>
              </a:ext>
            </a:extLst>
          </p:cNvPr>
          <p:cNvSpPr txBox="1">
            <a:spLocks noChangeArrowheads="1"/>
          </p:cNvSpPr>
          <p:nvPr userDrawn="1"/>
        </p:nvSpPr>
        <p:spPr bwMode="auto">
          <a:xfrm>
            <a:off x="6856936" y="6477487"/>
            <a:ext cx="2082074" cy="200055"/>
          </a:xfrm>
          <a:prstGeom prst="rect">
            <a:avLst/>
          </a:prstGeom>
          <a:noFill/>
          <a:ln w="9525">
            <a:noFill/>
            <a:miter lim="800000"/>
            <a:headEnd/>
            <a:tailEnd/>
          </a:ln>
          <a:effectLst/>
        </p:spPr>
        <p:txBody>
          <a:bodyPr wrap="square">
            <a:spAutoFit/>
          </a:bodyPr>
          <a:lstStyle/>
          <a:p>
            <a:pPr algn="r" rtl="0"/>
            <a:r>
              <a:rPr lang="en-US" sz="700" b="0" i="0" u="none" strike="noStrike" kern="1200" baseline="0" dirty="0">
                <a:solidFill>
                  <a:schemeClr val="bg1">
                    <a:lumMod val="50000"/>
                  </a:schemeClr>
                </a:solidFill>
                <a:latin typeface="Calibri" pitchFamily="34" charset="0"/>
                <a:ea typeface="+mn-ea"/>
                <a:cs typeface="Calibri" pitchFamily="34" charset="0"/>
              </a:rPr>
              <a:t>© 2020 Sedgwick - Do not disclose or distribute.</a:t>
            </a:r>
          </a:p>
        </p:txBody>
      </p:sp>
      <p:sp>
        <p:nvSpPr>
          <p:cNvPr id="9" name="Title 1">
            <a:extLst>
              <a:ext uri="{FF2B5EF4-FFF2-40B4-BE49-F238E27FC236}">
                <a16:creationId xmlns="" xmlns:a16="http://schemas.microsoft.com/office/drawing/2014/main" id="{6897A83E-10ED-A34D-BA4C-3F4266CFD985}"/>
              </a:ext>
            </a:extLst>
          </p:cNvPr>
          <p:cNvSpPr>
            <a:spLocks noGrp="1"/>
          </p:cNvSpPr>
          <p:nvPr>
            <p:ph type="title"/>
          </p:nvPr>
        </p:nvSpPr>
        <p:spPr>
          <a:xfrm>
            <a:off x="-2424767" y="5311650"/>
            <a:ext cx="11445240" cy="936172"/>
          </a:xfrm>
          <a:prstGeom prst="rect">
            <a:avLst/>
          </a:prstGeom>
          <a:ln>
            <a:noFill/>
          </a:ln>
        </p:spPr>
        <p:txBody>
          <a:bodyPr bIns="0" anchor="ctr">
            <a:noAutofit/>
          </a:bodyPr>
          <a:lstStyle>
            <a:lvl1pPr algn="r">
              <a:defRPr sz="2400" b="0" i="0">
                <a:solidFill>
                  <a:srgbClr val="009DDC"/>
                </a:solidFill>
                <a:effectLst/>
                <a:latin typeface="Calibri Light" panose="020F0302020204030204" pitchFamily="34" charset="0"/>
                <a:cs typeface="Calibri Light" panose="020F0302020204030204" pitchFamily="34" charset="0"/>
              </a:defRPr>
            </a:lvl1pPr>
          </a:lstStyle>
          <a:p>
            <a:r>
              <a:rPr lang="en-US" dirty="0"/>
              <a:t>Click to edit Master title style</a:t>
            </a:r>
          </a:p>
        </p:txBody>
      </p:sp>
      <p:grpSp>
        <p:nvGrpSpPr>
          <p:cNvPr id="10" name="Group 9">
            <a:extLst>
              <a:ext uri="{FF2B5EF4-FFF2-40B4-BE49-F238E27FC236}">
                <a16:creationId xmlns="" xmlns:a16="http://schemas.microsoft.com/office/drawing/2014/main" id="{5CEB735C-84C2-B34A-92EB-668908979A3B}"/>
              </a:ext>
            </a:extLst>
          </p:cNvPr>
          <p:cNvGrpSpPr/>
          <p:nvPr userDrawn="1"/>
        </p:nvGrpSpPr>
        <p:grpSpPr>
          <a:xfrm>
            <a:off x="5505553" y="1629046"/>
            <a:ext cx="1682116" cy="539120"/>
            <a:chOff x="6187452" y="569753"/>
            <a:chExt cx="1307166" cy="418948"/>
          </a:xfrm>
        </p:grpSpPr>
        <p:pic>
          <p:nvPicPr>
            <p:cNvPr id="11" name="Picture 10">
              <a:extLst>
                <a:ext uri="{FF2B5EF4-FFF2-40B4-BE49-F238E27FC236}">
                  <a16:creationId xmlns="" xmlns:a16="http://schemas.microsoft.com/office/drawing/2014/main" id="{F8905D8C-A5E0-BF4D-A4E8-75775D0A2D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7452" y="659546"/>
              <a:ext cx="1219466" cy="290596"/>
            </a:xfrm>
            <a:prstGeom prst="rect">
              <a:avLst/>
            </a:prstGeom>
          </p:spPr>
        </p:pic>
        <p:cxnSp>
          <p:nvCxnSpPr>
            <p:cNvPr id="12" name="Straight Connector 11">
              <a:extLst>
                <a:ext uri="{FF2B5EF4-FFF2-40B4-BE49-F238E27FC236}">
                  <a16:creationId xmlns="" xmlns:a16="http://schemas.microsoft.com/office/drawing/2014/main" id="{6560C015-7F04-BD44-83B0-755EBABDEA60}"/>
                </a:ext>
              </a:extLst>
            </p:cNvPr>
            <p:cNvCxnSpPr>
              <a:cxnSpLocks/>
            </p:cNvCxnSpPr>
            <p:nvPr/>
          </p:nvCxnSpPr>
          <p:spPr>
            <a:xfrm>
              <a:off x="7494617" y="569753"/>
              <a:ext cx="1" cy="41894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19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7AD2E4E-14B2-184E-9354-9B1AECA27C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Box 4">
            <a:extLst>
              <a:ext uri="{FF2B5EF4-FFF2-40B4-BE49-F238E27FC236}">
                <a16:creationId xmlns="" xmlns:a16="http://schemas.microsoft.com/office/drawing/2014/main" id="{05CA8453-68F5-3244-B4AA-D03586A47DD7}"/>
              </a:ext>
            </a:extLst>
          </p:cNvPr>
          <p:cNvSpPr txBox="1">
            <a:spLocks noChangeArrowheads="1"/>
          </p:cNvSpPr>
          <p:nvPr userDrawn="1"/>
        </p:nvSpPr>
        <p:spPr bwMode="auto">
          <a:xfrm>
            <a:off x="6856936" y="6477487"/>
            <a:ext cx="2082074" cy="200055"/>
          </a:xfrm>
          <a:prstGeom prst="rect">
            <a:avLst/>
          </a:prstGeom>
          <a:noFill/>
          <a:ln w="9525">
            <a:noFill/>
            <a:miter lim="800000"/>
            <a:headEnd/>
            <a:tailEnd/>
          </a:ln>
          <a:effectLst/>
        </p:spPr>
        <p:txBody>
          <a:bodyPr wrap="square">
            <a:spAutoFit/>
          </a:bodyPr>
          <a:lstStyle/>
          <a:p>
            <a:pPr algn="r" rtl="0"/>
            <a:r>
              <a:rPr lang="en-US" sz="700" b="0" i="0" u="none" strike="noStrike" kern="1200" baseline="0" dirty="0">
                <a:solidFill>
                  <a:schemeClr val="bg1"/>
                </a:solidFill>
                <a:latin typeface="Calibri" pitchFamily="34" charset="0"/>
                <a:ea typeface="+mn-ea"/>
                <a:cs typeface="Calibri" pitchFamily="34" charset="0"/>
              </a:rPr>
              <a:t>© 2020 Sedgwick - Do not disclose or distribute.</a:t>
            </a:r>
          </a:p>
        </p:txBody>
      </p:sp>
      <p:sp>
        <p:nvSpPr>
          <p:cNvPr id="9" name="Title 1">
            <a:extLst>
              <a:ext uri="{FF2B5EF4-FFF2-40B4-BE49-F238E27FC236}">
                <a16:creationId xmlns="" xmlns:a16="http://schemas.microsoft.com/office/drawing/2014/main" id="{6897A83E-10ED-A34D-BA4C-3F4266CFD985}"/>
              </a:ext>
            </a:extLst>
          </p:cNvPr>
          <p:cNvSpPr>
            <a:spLocks noGrp="1"/>
          </p:cNvSpPr>
          <p:nvPr>
            <p:ph type="title"/>
          </p:nvPr>
        </p:nvSpPr>
        <p:spPr>
          <a:xfrm>
            <a:off x="-2424767" y="5311650"/>
            <a:ext cx="11445240" cy="936172"/>
          </a:xfrm>
          <a:prstGeom prst="rect">
            <a:avLst/>
          </a:prstGeom>
          <a:ln>
            <a:noFill/>
          </a:ln>
        </p:spPr>
        <p:txBody>
          <a:bodyPr bIns="0" anchor="ctr">
            <a:noAutofit/>
          </a:bodyPr>
          <a:lstStyle>
            <a:lvl1pPr algn="r">
              <a:defRPr sz="2400" b="0" i="0">
                <a:solidFill>
                  <a:srgbClr val="009DDC"/>
                </a:solidFill>
                <a:effectLst/>
                <a:latin typeface="Calibri Light" panose="020F0302020204030204" pitchFamily="34" charset="0"/>
                <a:cs typeface="Calibri Light" panose="020F0302020204030204" pitchFamily="34" charset="0"/>
              </a:defRPr>
            </a:lvl1pPr>
          </a:lstStyle>
          <a:p>
            <a:r>
              <a:rPr lang="en-US" dirty="0"/>
              <a:t>Click to edit Master title style</a:t>
            </a:r>
          </a:p>
        </p:txBody>
      </p:sp>
      <p:cxnSp>
        <p:nvCxnSpPr>
          <p:cNvPr id="12" name="Straight Connector 11">
            <a:extLst>
              <a:ext uri="{FF2B5EF4-FFF2-40B4-BE49-F238E27FC236}">
                <a16:creationId xmlns="" xmlns:a16="http://schemas.microsoft.com/office/drawing/2014/main" id="{6560C015-7F04-BD44-83B0-755EBABDEA60}"/>
              </a:ext>
            </a:extLst>
          </p:cNvPr>
          <p:cNvCxnSpPr>
            <a:cxnSpLocks/>
          </p:cNvCxnSpPr>
          <p:nvPr/>
        </p:nvCxnSpPr>
        <p:spPr>
          <a:xfrm>
            <a:off x="7187669" y="1629046"/>
            <a:ext cx="1" cy="5391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70AD9C9F-A6D8-3C49-A93C-967F876440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5396" y="1738630"/>
            <a:ext cx="1578030" cy="376041"/>
          </a:xfrm>
          <a:prstGeom prst="rect">
            <a:avLst/>
          </a:prstGeom>
        </p:spPr>
      </p:pic>
    </p:spTree>
    <p:extLst>
      <p:ext uri="{BB962C8B-B14F-4D97-AF65-F5344CB8AC3E}">
        <p14:creationId xmlns:p14="http://schemas.microsoft.com/office/powerpoint/2010/main" val="123695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C351545-BF0A-2C40-AB70-30A2DCADC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492461" y="1175040"/>
            <a:ext cx="8199037" cy="4829760"/>
          </a:xfrm>
          <a:prstGeom prst="rect">
            <a:avLst/>
          </a:prstGeom>
        </p:spPr>
        <p:txBody>
          <a:bodyPr/>
          <a:lstStyle>
            <a:lvl1pPr>
              <a:buClr>
                <a:srgbClr val="118ACA"/>
              </a:buClr>
              <a:defRPr sz="2000" b="0">
                <a:solidFill>
                  <a:schemeClr val="tx1">
                    <a:lumMod val="85000"/>
                    <a:lumOff val="15000"/>
                  </a:schemeClr>
                </a:solidFill>
                <a:effectLst/>
                <a:latin typeface="+mn-lt"/>
                <a:cs typeface="Tahoma" pitchFamily="34" charset="0"/>
              </a:defRPr>
            </a:lvl1pPr>
            <a:lvl2pPr>
              <a:buClr>
                <a:srgbClr val="118ACA"/>
              </a:buClr>
              <a:defRPr sz="2000">
                <a:solidFill>
                  <a:schemeClr val="tx1">
                    <a:lumMod val="75000"/>
                    <a:lumOff val="25000"/>
                  </a:schemeClr>
                </a:solidFill>
                <a:latin typeface="+mn-lt"/>
                <a:cs typeface="Tahoma" pitchFamily="34" charset="0"/>
              </a:defRPr>
            </a:lvl2pPr>
            <a:lvl3pPr marL="1143000" indent="-228600">
              <a:buClr>
                <a:srgbClr val="118ACA"/>
              </a:buClr>
              <a:buFont typeface="Arial"/>
              <a:buChar char="•"/>
              <a:defRPr sz="1800">
                <a:solidFill>
                  <a:schemeClr val="tx1">
                    <a:lumMod val="75000"/>
                    <a:lumOff val="25000"/>
                  </a:schemeClr>
                </a:solidFill>
                <a:latin typeface="+mn-lt"/>
                <a:cs typeface="Tahoma" pitchFamily="34" charset="0"/>
              </a:defRPr>
            </a:lvl3pPr>
            <a:lvl4pPr marL="1600200" indent="-228600">
              <a:buClr>
                <a:srgbClr val="118ACA"/>
              </a:buClr>
              <a:buFont typeface="Arial"/>
              <a:buChar char="•"/>
              <a:defRPr sz="1800">
                <a:solidFill>
                  <a:schemeClr val="tx1">
                    <a:lumMod val="75000"/>
                    <a:lumOff val="25000"/>
                  </a:schemeClr>
                </a:solidFill>
                <a:latin typeface="+mn-lt"/>
                <a:cs typeface="Tahoma" pitchFamily="34" charset="0"/>
              </a:defRPr>
            </a:lvl4pPr>
            <a:lvl5pPr marL="2057400" indent="-228600">
              <a:buClr>
                <a:srgbClr val="118ACA"/>
              </a:buClr>
              <a:buFont typeface="Arial"/>
              <a:buChar char="•"/>
              <a:defRPr sz="1800">
                <a:solidFill>
                  <a:schemeClr val="tx1">
                    <a:lumMod val="75000"/>
                    <a:lumOff val="25000"/>
                  </a:schemeClr>
                </a:solidFill>
                <a:latin typeface="+mn-lt"/>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4"/>
          <p:cNvSpPr txBox="1">
            <a:spLocks noChangeArrowheads="1"/>
          </p:cNvSpPr>
          <p:nvPr userDrawn="1"/>
        </p:nvSpPr>
        <p:spPr bwMode="auto">
          <a:xfrm>
            <a:off x="6193178" y="6683593"/>
            <a:ext cx="3142657" cy="174407"/>
          </a:xfrm>
          <a:prstGeom prst="rect">
            <a:avLst/>
          </a:prstGeom>
          <a:noFill/>
          <a:ln w="9525">
            <a:noFill/>
            <a:miter lim="800000"/>
            <a:headEnd/>
            <a:tailEnd/>
          </a:ln>
          <a:effectLst/>
        </p:spPr>
        <p:txBody>
          <a:bodyPr wrap="square">
            <a:spAutoFit/>
          </a:bodyPr>
          <a:lstStyle/>
          <a:p>
            <a:pPr algn="ctr" rtl="0"/>
            <a:r>
              <a:rPr lang="en-US" sz="800" b="0" i="0" u="none" strike="noStrike" kern="1200" baseline="30000" dirty="0">
                <a:solidFill>
                  <a:schemeClr val="bg1"/>
                </a:solidFill>
                <a:latin typeface="Calibri" pitchFamily="34" charset="0"/>
                <a:ea typeface="+mn-ea"/>
                <a:cs typeface="Calibri" pitchFamily="34" charset="0"/>
              </a:rPr>
              <a:t>© 2019 Sedgwick Claims Management Services, Inc. - Do not disclose or distribute.</a:t>
            </a:r>
          </a:p>
        </p:txBody>
      </p:sp>
      <p:sp>
        <p:nvSpPr>
          <p:cNvPr id="2" name="Title 1"/>
          <p:cNvSpPr>
            <a:spLocks noGrp="1"/>
          </p:cNvSpPr>
          <p:nvPr>
            <p:ph type="title" hasCustomPrompt="1"/>
          </p:nvPr>
        </p:nvSpPr>
        <p:spPr>
          <a:xfrm>
            <a:off x="1726456" y="213360"/>
            <a:ext cx="8149586" cy="400440"/>
          </a:xfrm>
          <a:prstGeom prst="rect">
            <a:avLst/>
          </a:prstGeom>
        </p:spPr>
        <p:txBody>
          <a:bodyPr anchor="ctr">
            <a:noAutofit/>
          </a:bodyPr>
          <a:lstStyle>
            <a:lvl1pPr algn="l">
              <a:buFont typeface="Arial" pitchFamily="34" charset="0"/>
              <a:buNone/>
              <a:defRPr sz="2000" b="0" i="0" spc="0">
                <a:solidFill>
                  <a:schemeClr val="bg1"/>
                </a:solidFill>
                <a:effectLst>
                  <a:outerShdw blurRad="50800" dist="38100" dir="2700000" algn="tl" rotWithShape="0">
                    <a:prstClr val="black">
                      <a:alpha val="40000"/>
                    </a:prstClr>
                  </a:outerShdw>
                </a:effectLst>
                <a:latin typeface="Calibri Light"/>
                <a:cs typeface="Calibri Light"/>
              </a:defRPr>
            </a:lvl1pPr>
          </a:lstStyle>
          <a:p>
            <a:r>
              <a:rPr lang="en-US" dirty="0"/>
              <a:t>Click to edit master title style</a:t>
            </a:r>
          </a:p>
        </p:txBody>
      </p:sp>
      <p:sp>
        <p:nvSpPr>
          <p:cNvPr id="13" name="TextBox 12">
            <a:extLst>
              <a:ext uri="{FF2B5EF4-FFF2-40B4-BE49-F238E27FC236}">
                <a16:creationId xmlns="" xmlns:a16="http://schemas.microsoft.com/office/drawing/2014/main" id="{43028A58-30A7-654C-BB50-9C08EEB4FFF9}"/>
              </a:ext>
            </a:extLst>
          </p:cNvPr>
          <p:cNvSpPr txBox="1">
            <a:spLocks noChangeArrowheads="1"/>
          </p:cNvSpPr>
          <p:nvPr userDrawn="1"/>
        </p:nvSpPr>
        <p:spPr bwMode="auto">
          <a:xfrm>
            <a:off x="177415" y="6543743"/>
            <a:ext cx="643467" cy="26161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A0A4BEF-8C68-4C7E-BC4F-FFEC64399D31}" type="slidenum">
              <a:rPr lang="en-US" sz="1100" b="1" smtClean="0">
                <a:solidFill>
                  <a:schemeClr val="bg1"/>
                </a:solidFill>
                <a:effectLst/>
                <a:latin typeface="Calibri" panose="020F0502020204030204" pitchFamily="34" charset="0"/>
                <a:cs typeface="Calibri" panose="020F0502020204030204" pitchFamily="34" charset="0"/>
              </a:rPr>
              <a:pPr algn="ctr" eaLnBrk="1" hangingPunct="1">
                <a:defRPr/>
              </a:pPr>
              <a:t>‹#›</a:t>
            </a:fld>
            <a:endParaRPr lang="en-US" sz="1400" b="1" dirty="0">
              <a:solidFill>
                <a:schemeClr val="bg1"/>
              </a:solidFill>
              <a:effectLst/>
              <a:latin typeface="Calibri" panose="020F0502020204030204" pitchFamily="34" charset="0"/>
              <a:cs typeface="Calibri" panose="020F0502020204030204" pitchFamily="34" charset="0"/>
            </a:endParaRPr>
          </a:p>
        </p:txBody>
      </p:sp>
      <p:sp>
        <p:nvSpPr>
          <p:cNvPr id="14" name="Text Box 4">
            <a:extLst>
              <a:ext uri="{FF2B5EF4-FFF2-40B4-BE49-F238E27FC236}">
                <a16:creationId xmlns="" xmlns:a16="http://schemas.microsoft.com/office/drawing/2014/main" id="{473B998B-7557-0E44-8993-636FC3799ECB}"/>
              </a:ext>
            </a:extLst>
          </p:cNvPr>
          <p:cNvSpPr txBox="1">
            <a:spLocks noChangeArrowheads="1"/>
          </p:cNvSpPr>
          <p:nvPr userDrawn="1"/>
        </p:nvSpPr>
        <p:spPr bwMode="auto">
          <a:xfrm>
            <a:off x="679462" y="6594754"/>
            <a:ext cx="3667956" cy="200055"/>
          </a:xfrm>
          <a:prstGeom prst="rect">
            <a:avLst/>
          </a:prstGeom>
          <a:noFill/>
          <a:ln w="9525">
            <a:noFill/>
            <a:miter lim="800000"/>
            <a:headEnd/>
            <a:tailEnd/>
          </a:ln>
          <a:effectLst/>
        </p:spPr>
        <p:txBody>
          <a:bodyPr wrap="square">
            <a:spAutoFit/>
          </a:bodyPr>
          <a:lstStyle/>
          <a:p>
            <a:pPr algn="l" rtl="0"/>
            <a:r>
              <a:rPr lang="en-US" sz="700" b="0" i="0" u="none" strike="noStrike" kern="1200" baseline="0" dirty="0">
                <a:solidFill>
                  <a:schemeClr val="bg1"/>
                </a:solidFill>
                <a:latin typeface="Calibri" pitchFamily="34" charset="0"/>
                <a:ea typeface="+mn-ea"/>
                <a:cs typeface="Calibri" pitchFamily="34" charset="0"/>
              </a:rPr>
              <a:t>© 2020 Sedgwick - Do not disclose or distribute.</a:t>
            </a:r>
          </a:p>
        </p:txBody>
      </p:sp>
    </p:spTree>
    <p:extLst>
      <p:ext uri="{BB962C8B-B14F-4D97-AF65-F5344CB8AC3E}">
        <p14:creationId xmlns:p14="http://schemas.microsoft.com/office/powerpoint/2010/main" val="96093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Box 4"/>
          <p:cNvSpPr txBox="1">
            <a:spLocks noChangeArrowheads="1"/>
          </p:cNvSpPr>
          <p:nvPr userDrawn="1"/>
        </p:nvSpPr>
        <p:spPr bwMode="auto">
          <a:xfrm>
            <a:off x="351475" y="6606279"/>
            <a:ext cx="2652931" cy="174407"/>
          </a:xfrm>
          <a:prstGeom prst="rect">
            <a:avLst/>
          </a:prstGeom>
          <a:noFill/>
          <a:ln w="9525">
            <a:noFill/>
            <a:miter lim="800000"/>
            <a:headEnd/>
            <a:tailEnd/>
          </a:ln>
          <a:effectLst/>
        </p:spPr>
        <p:txBody>
          <a:bodyPr wrap="square">
            <a:spAutoFit/>
          </a:bodyPr>
          <a:lstStyle/>
          <a:p>
            <a:pPr algn="ctr" rtl="0"/>
            <a:r>
              <a:rPr lang="en-US" sz="800" b="0" i="0" u="none" strike="noStrike" kern="1200" baseline="30000" dirty="0">
                <a:solidFill>
                  <a:schemeClr val="bg1"/>
                </a:solidFill>
                <a:latin typeface="Calibri" pitchFamily="34" charset="0"/>
                <a:ea typeface="+mn-ea"/>
                <a:cs typeface="Calibri" pitchFamily="34" charset="0"/>
              </a:rPr>
              <a:t>© 2019 Sedgwick Claims Management Services, Inc. - Do not disclose or distribute.</a:t>
            </a:r>
          </a:p>
        </p:txBody>
      </p:sp>
    </p:spTree>
    <p:extLst>
      <p:ext uri="{BB962C8B-B14F-4D97-AF65-F5344CB8AC3E}">
        <p14:creationId xmlns:p14="http://schemas.microsoft.com/office/powerpoint/2010/main" val="400492676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Lst>
  <p:hf hdr="0" ftr="0" dt="0"/>
  <p:txStyles>
    <p:titleStyle>
      <a:lvl1pPr algn="ctr" defTabSz="914400" rtl="0" eaLnBrk="1" latinLnBrk="0" hangingPunct="1">
        <a:spcBef>
          <a:spcPct val="0"/>
        </a:spcBef>
        <a:buNone/>
        <a:defRPr lang="en-US" sz="4400" kern="1200" smtClean="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3.x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search.yahoo.com/images/view;_ylt=A0PDoQ32dwpSwBYA92yJzbkF;_ylu=X3oDMTFxajlibGloBHNlYwNzcgRzbGsDaW1nBG9pZANjMzNjMmFhNzI5OTg5MzgzZDk4ZDY0ZWYzNjkxMDg0NARncG9zAzY-?back=http://images.search.yahoo.com/search/images?_adv_prop%3Dimage%26va%3Dlungs%2Bclipart%26fr%3Dslv8-w3ia%26tab%3Dorganic%26ri%3D6&amp;w=228&amp;h=296&amp;imgurl=www.clker.com/cliparts/m/E/W/h/1/1/lungs-md.png&amp;rurl=http://www.clker.com/clipart-lungs-2.html&amp;size=68.2KB&amp;name=%3cb%3eLungs+%3c/b%3eclip+art+-+vector+clip+art+online,+royalty+free+%26+public+domain&amp;p=lungs+clip+art&amp;oid=c33c2aa729989383d98d64ef36910844&amp;fr2=&amp;fr=slv8-w3ia&amp;rw=lungs+clip+art&amp;tt=%3cb%3eLungs+%3c/b%3eclip+art+-+vector+clip+art+online,+royalty+free+%26+public+domain&amp;b=0&amp;ni=21&amp;no=6&amp;ts=&amp;tab=organic&amp;sigr=119d64vdd&amp;sigb=13b4lq8qa&amp;sigi=11f2qfndb&amp;.crumb=2yZqhwLH9nc&amp;fr=slv8-w3ia"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search.yahoo.com/images/view;_ylt=A0PDoTGXmgpSoh0AKZWJzbkF;_ylu=X3oDMTFxZG45cXFmBHNlYwNzcgRzbGsDaW1nBG9pZAM5YWFmMDNhYzZjNDllMGJiMGI5M2RhMDllN2VmMzcyNQRncG9zAzY-?back=http://images.search.yahoo.com/search/images?p%3Deating%2Bin%2Blab%26n%3D30%26ei%3Dutf-8%26y%3DSearch%26fr%3Dslv8-w3ia%26tab%3Dorganic%26ri%3D6&amp;w=640&amp;h=480&amp;imgurl=3219a2.medialib.glogster.com/media/c1/c19500eba61a2b90fb9c3c8823c9a472ce1d9f7cbba0196399c1f675f826e2c7/vlc085-eating-in-lab-jpg.jpg&amp;rurl=http://pumpkinpie59.glogster.com/no-eating-in-the-lab/&amp;size=61.3KB&amp;name=VLC085_%3cb%3eEating%3c/b%3e_%3cb%3ein%3c/b%3e_%3cb%3elab%3c/b%3e.jpg&amp;p=eating+in+lab&amp;oid=9aaf03ac6c49e0bb0b93da09e7ef3725&amp;fr2=&amp;fr=slv8-w3ia&amp;tt=VLC085_%3cb%3eEating%3c/b%3e_%3cb%3ein%3c/b%3e_%3cb%3elab%3c/b%3e.jpg&amp;b=0&amp;ni=72&amp;no=6&amp;ts=&amp;tab=organic&amp;sigr=11mftrsgc&amp;sigb=13h770u7t&amp;sigi=143svvch0&amp;.crumb=2yZqhwLH9nc&amp;fr=slv8-w3ia" TargetMode="Externa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hyperlink" Target="http://images.search.yahoo.com/images/view;_ylt=A0PDoTE5mwpSI04AKNaJzbkF;_ylu=X3oDMTFxdTRiYWk2BHNlYwNzcgRzbGsDaW1nBG9pZANmMmY2OGMxMzA1ZjUzZjhkZGRkMzRjMzIxYTIxOTMyMwRncG9zAzI-?back=http://images.search.yahoo.com/search/images?_adv_prop%3Dimage%26va%3Dworkers%2Beating%26fr%3Dslv8-w3ia%26tab%3Dorganic%26ri%3D2&amp;w=450&amp;h=301&amp;imgurl=www.historicalstockphotos.com/images/xsmall/2651_oil_workers_eating_lunch.jpg&amp;rurl=http://www.historicalstockphotos.com/details/photo/2651_oil_workers_eating_lunch.html&amp;size=75.6KB&amp;name=Description:+Russell+Lee+photograph+of+two+oil+field+%3cb%3eworkers+eating+%3c/b%3e...&amp;p=workers+eating&amp;oid=f2f68c1305f53f8dddd34c321a219323&amp;fr2=&amp;fr=slv8-w3ia&amp;tt=Description:+Russell+Lee+photograph+of+two+oil+field+%3cb%3eworkers+eating+%3c/b%3e...&amp;b=0&amp;ni=72&amp;no=2&amp;ts=&amp;tab=organic&amp;sigr=12lvr2g09&amp;sigb=13coe3m78&amp;sigi=12d36sjj5&amp;.crumb=2yZqhwLH9nc&amp;fr=slv8-w3i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search.yahoo.com/images/view;_ylt=A0PDoS74kgpSVHIAx8.JzbkF;_ylu=X3oDMTFxZ2hsOHE4BHNlYwNzcgRzbGsDaW1nBG9pZANkZWM1MjYzMzFhMzk4NWI3MTNiYTI3NWMwYjkzMjU2ZQRncG9zAzk-?back=http://images.search.yahoo.com/search/images?p%3Dventilation%2Bhood%2Bfor%2Bchemicals%26n%3D30%26ei%3Dutf-8%26y%3DSearch%26fr%3Dslv8-w3ia%26tab%3Dorganic%26ri%3D9&amp;w=425&amp;h=475&amp;imgurl=www.terrauniversal.com/gallery/hoods/Images/chemical_fume_hood_hihg_clearance_w_letters.jpg&amp;rurl=http://www.terrauniversal.com/laminar-flow-hoods/chemical-fume-hoods.php&amp;size=28.3KB&amp;name=High-Clearance+Chemical+Fume+%3cb%3eHood+%3c/b%3e%E2%80%94+Ductless+Exhaust+Hoods+from+...&amp;p=ventilation+hood+for+chemicals&amp;oid=dec526331a3985b713ba275c0b93256e&amp;fr2=&amp;fr=slv8-w3ia&amp;tt=High-Clearance+Chemical+Fume+%3cb%3eHood+%3c/b%3e%E2%80%94+Ductless+Exhaust+Hoods+from+...&amp;b=0&amp;ni=72&amp;no=9&amp;ts=&amp;tab=organic&amp;sigr=128244f65&amp;sigb=142c9cpl2&amp;sigi=12rlshnqv&amp;.crumb=2yZqhwLH9nc&amp;fr=slv8-w3ia" TargetMode="Externa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images.search.yahoo.com/images/view;_ylt=A0PDoKmEnApSsCYACjGJzbkF;_ylu=X3oDMTFyZGVkNzE2BHNlYwNzcgRzbGsDaW1nBG9pZAMyMzlmMGJkMjgyYTU0NjNlMDEzNzY2OTZiMDAyZjY0NQRncG9zAzEy?back=http://images.search.yahoo.com/search/images?p%3Dchemical%2Bsplash%2Bin%2Bthe%2Beye%26sado%3D1%26n%3D30%26ei%3Dutf-8%26fr%3Dslv8-w3ia%26fr2%3Dsg-gac%26tab%3Dorganic%26ri%3D12&amp;w=175&amp;h=250&amp;imgurl=learn.caim.yale.edu/chemsafe/images/eyewash.jpg&amp;rurl=http://learn.caim.yale.edu/chemsafe/exposure_eyes.html&amp;size=14KB&amp;name=Exposure+Concerns+VI+-+%3cb%3eChemical+Splash+in+the+Eye%3c/b%3e&amp;p=chemical+splash+in+the+eye&amp;oid=239f0bd282a5463e01376696b002f645&amp;fr2=sg-gac&amp;fr=slv8-w3ia&amp;tt=Exposure+Concerns+VI+-+%3cb%3eChemical+Splash+in+the+Eye%3c/b%3e&amp;b=0&amp;ni=72&amp;no=12&amp;ts=&amp;tab=organic&amp;sigr=11mk6a80p&amp;sigb=148t8qq9j&amp;sigi=11fj6vc25&amp;.crumb=2yZqhwLH9nc&amp;fr=slv8-w3ia" TargetMode="External"/><Relationship Id="rId2" Type="http://schemas.openxmlformats.org/officeDocument/2006/relationships/image" Target="../media/image42.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image" Target="../media/image52.wmf"/><Relationship Id="rId5" Type="http://schemas.openxmlformats.org/officeDocument/2006/relationships/image" Target="../media/image51.png"/><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images.search.yahoo.com/images/view;_ylt=A0PDoKtqnApS0kAA48iJzbkF;_ylu=X3oDMTFxOXZkODBqBHNlYwNzcgRzbGsDaW1nBG9pZANkN2I5MDZkNjkyOGZkOTMzNWM2ZGVlNGJjYjZhMjYxYwRncG9zAzE-?back=http://images.search.yahoo.com/search/images?_adv_prop%3Dimage%26va%3Dchemical%2Bsplash%26fr%3Dslv8-w3ia%26tab%3Dorganic%26ri%3D1&amp;w=500&amp;h=500&amp;imgurl=www.toolvolt.co.uk/pictures/silverline/140813.jpg&amp;rurl=http://www.toolvolt.co.uk/tvsilverlinesubcat.php?subcatagory%3DEye-Protection&amp;size=28.2KB&amp;name=%3cb%3eChemical+Splash+%3c/b%3eGoggles+-+%3cb%3eChemical+%3c/b%3e-+140813&amp;p=chemical+splash&amp;oid=d7b906d6928fd9335c6dee4bcb6a261c&amp;fr2=&amp;fr=slv8-w3ia&amp;tt=%3cb%3eChemical+Splash+%3c/b%3eGoggles+-+%3cb%3eChemical+%3c/b%3e-+140813&amp;b=0&amp;ni=72&amp;no=1&amp;ts=&amp;tab=organic&amp;sigr=12b5p09mu&amp;sigb=13dkrf1lf&amp;sigi=11hatjos3&amp;.crumb=2yZqhwLH9nc&amp;fr=slv8-w3ia" TargetMode="External"/><Relationship Id="rId7" Type="http://schemas.openxmlformats.org/officeDocument/2006/relationships/hyperlink" Target="http://images.search.yahoo.com/images/view;_ylt=A0PDoKs0mQpSBRMAZzOJzbkF;_ylu=X3oDMTFxMmNzN20zBHNlYwNzcgRzbGsDaW1nBG9pZAMyOWJjOWVjNmQ2YzRlZTM2MjkyNjY5ZmFlMDYxNTJjMQRncG9zAzE-?back=http://images.search.yahoo.com/search/images?p%3Drubber%2Bboots%26n%3D30%26ei%3Dutf-8%26y%3DSearch%26fr%3Dslv8-w3ia%26tab%3Dorganic%26ri%3D1&amp;w=992&amp;h=1000&amp;imgurl=www.jackfield.ca/media/catalog/product/cache/1/image/9df78eab33525d08d6e5fb8d27136e95/6/0/60-702_2.jpg&amp;rurl=http://www.jackfield.ca/en/60-702.html&amp;size=51KB&amp;name=%3cb%3eRubber+boots%3c/b%3e.&amp;p=rubber+boots&amp;oid=29bc9ec6d6c4ee36292669fae06152c1&amp;fr2=&amp;fr=slv8-w3ia&amp;tt=%3cb%3eRubber+boots%3c/b%3e.&amp;b=0&amp;ni=48&amp;no=1&amp;ts=&amp;tab=organic&amp;sigr=116vjhus7&amp;sigb=13gmk6jte&amp;sigi=1363mbeht&amp;.crumb=2yZqhwLH9nc&amp;fr=slv8-w3ia" TargetMode="External"/><Relationship Id="rId2" Type="http://schemas.openxmlformats.org/officeDocument/2006/relationships/image" Target="../media/image56.jpeg"/><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3.xml"/><Relationship Id="rId5" Type="http://schemas.openxmlformats.org/officeDocument/2006/relationships/image" Target="../media/image73.jpeg"/><Relationship Id="rId4" Type="http://schemas.openxmlformats.org/officeDocument/2006/relationships/image" Target="../media/image7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FFCECDE1-8527-6C43-ADCC-CCCC7BF92AFA}"/>
              </a:ext>
            </a:extLst>
          </p:cNvPr>
          <p:cNvSpPr>
            <a:spLocks noGrp="1"/>
          </p:cNvSpPr>
          <p:nvPr>
            <p:ph type="title"/>
          </p:nvPr>
        </p:nvSpPr>
        <p:spPr>
          <a:xfrm>
            <a:off x="-2516189" y="3763478"/>
            <a:ext cx="11445240" cy="2551653"/>
          </a:xfrm>
        </p:spPr>
        <p:txBody>
          <a:bodyPr/>
          <a:lstStyle/>
          <a:p>
            <a:r>
              <a:rPr lang="en-US" altLang="en-US" b="1" dirty="0">
                <a:solidFill>
                  <a:schemeClr val="tx1"/>
                </a:solidFill>
              </a:rPr>
              <a:t>HAZARD COMMUNICATION -</a:t>
            </a:r>
            <a:br>
              <a:rPr lang="en-US" altLang="en-US" b="1" dirty="0">
                <a:solidFill>
                  <a:schemeClr val="tx1"/>
                </a:solidFill>
              </a:rPr>
            </a:br>
            <a:r>
              <a:rPr lang="en-US" altLang="en-US" b="1" dirty="0">
                <a:solidFill>
                  <a:schemeClr val="tx1"/>
                </a:solidFill>
              </a:rPr>
              <a:t>HAZCOM</a:t>
            </a:r>
            <a:br>
              <a:rPr lang="en-US" altLang="en-US" b="1" dirty="0">
                <a:solidFill>
                  <a:schemeClr val="tx1"/>
                </a:solidFill>
              </a:rPr>
            </a:br>
            <a:r>
              <a:rPr lang="en-US" altLang="en-US" b="1" dirty="0" smtClean="0">
                <a:solidFill>
                  <a:schemeClr val="tx1"/>
                </a:solidFill>
              </a:rPr>
              <a:t>Sedgwick </a:t>
            </a:r>
            <a:r>
              <a:rPr lang="en-US" altLang="en-US" b="1" dirty="0">
                <a:solidFill>
                  <a:schemeClr val="tx1"/>
                </a:solidFill>
              </a:rPr>
              <a:t>Risk </a:t>
            </a:r>
            <a:r>
              <a:rPr lang="en-US" altLang="en-US" b="1" dirty="0" smtClean="0">
                <a:solidFill>
                  <a:schemeClr val="tx1"/>
                </a:solidFill>
              </a:rPr>
              <a:t>Services</a:t>
            </a:r>
            <a:br>
              <a:rPr lang="en-US" altLang="en-US" b="1" dirty="0" smtClean="0">
                <a:solidFill>
                  <a:schemeClr val="tx1"/>
                </a:solidFill>
              </a:rPr>
            </a:br>
            <a:r>
              <a:rPr lang="en-US" altLang="en-US" sz="1800" dirty="0" smtClean="0">
                <a:solidFill>
                  <a:schemeClr val="tx2"/>
                </a:solidFill>
              </a:rPr>
              <a:t>Presented </a:t>
            </a:r>
            <a:r>
              <a:rPr lang="en-US" altLang="en-US" sz="1800" dirty="0">
                <a:solidFill>
                  <a:schemeClr val="tx2"/>
                </a:solidFill>
              </a:rPr>
              <a:t>by </a:t>
            </a:r>
            <a:br>
              <a:rPr lang="en-US" altLang="en-US" sz="1800" dirty="0">
                <a:solidFill>
                  <a:schemeClr val="tx2"/>
                </a:solidFill>
              </a:rPr>
            </a:br>
            <a:r>
              <a:rPr lang="en-US" altLang="en-US" b="1" dirty="0">
                <a:solidFill>
                  <a:schemeClr val="tx2"/>
                </a:solidFill>
              </a:rPr>
              <a:t>Sedgwick on behalf of ORM</a:t>
            </a:r>
            <a:r>
              <a:rPr lang="en-US" altLang="en-US" b="1" dirty="0"/>
              <a:t/>
            </a:r>
            <a:br>
              <a:rPr lang="en-US" altLang="en-US" b="1" dirty="0"/>
            </a:br>
            <a:r>
              <a:rPr lang="en-US" dirty="0">
                <a:solidFill>
                  <a:schemeClr val="tx1">
                    <a:lumMod val="50000"/>
                    <a:lumOff val="50000"/>
                  </a:schemeClr>
                </a:solidFill>
              </a:rPr>
              <a:t/>
            </a:r>
            <a:br>
              <a:rPr lang="en-US" dirty="0">
                <a:solidFill>
                  <a:schemeClr val="tx1">
                    <a:lumMod val="50000"/>
                    <a:lumOff val="50000"/>
                  </a:schemeClr>
                </a:solidFill>
              </a:rPr>
            </a:br>
            <a:r>
              <a:rPr lang="en-US" sz="2000" dirty="0" smtClean="0">
                <a:solidFill>
                  <a:schemeClr val="tx1">
                    <a:lumMod val="50000"/>
                    <a:lumOff val="50000"/>
                  </a:schemeClr>
                </a:solidFill>
              </a:rPr>
              <a:t>March 2020</a:t>
            </a:r>
            <a:endParaRPr lang="en-US" sz="2000" dirty="0">
              <a:solidFill>
                <a:schemeClr val="tx1">
                  <a:lumMod val="50000"/>
                  <a:lumOff val="50000"/>
                </a:schemeClr>
              </a:solidFill>
            </a:endParaRPr>
          </a:p>
        </p:txBody>
      </p:sp>
    </p:spTree>
    <p:extLst>
      <p:ext uri="{BB962C8B-B14F-4D97-AF65-F5344CB8AC3E}">
        <p14:creationId xmlns:p14="http://schemas.microsoft.com/office/powerpoint/2010/main" val="2844185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5" name="Rectangle 8"/>
          <p:cNvSpPr>
            <a:spLocks noChangeArrowheads="1"/>
          </p:cNvSpPr>
          <p:nvPr/>
        </p:nvSpPr>
        <p:spPr bwMode="auto">
          <a:xfrm>
            <a:off x="1229031" y="1550988"/>
            <a:ext cx="658761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600" dirty="0">
                <a:solidFill>
                  <a:schemeClr val="tx1"/>
                </a:solidFill>
              </a:rPr>
              <a:t>CHEMTREC</a:t>
            </a:r>
            <a:endParaRPr lang="en-US" altLang="en-US" sz="2000" dirty="0">
              <a:solidFill>
                <a:schemeClr val="tx1"/>
              </a:solidFill>
              <a:latin typeface="Arial" charset="0"/>
              <a:cs typeface="Arial" charset="0"/>
            </a:endParaRPr>
          </a:p>
          <a:p>
            <a:pPr marL="0" lvl="1" eaLnBrk="1" hangingPunct="1"/>
            <a:r>
              <a:rPr lang="en-US" altLang="en-US" sz="2000" dirty="0">
                <a:solidFill>
                  <a:schemeClr val="tx1"/>
                </a:solidFill>
                <a:latin typeface="Arial" charset="0"/>
                <a:cs typeface="Arial" charset="0"/>
              </a:rPr>
              <a:t>	A round-the-clock resource for obtaining </a:t>
            </a:r>
            <a:r>
              <a:rPr lang="en-US" altLang="en-US" sz="2000" dirty="0" smtClean="0">
                <a:solidFill>
                  <a:schemeClr val="tx1"/>
                </a:solidFill>
                <a:latin typeface="Arial" charset="0"/>
                <a:cs typeface="Arial" charset="0"/>
              </a:rPr>
              <a:t>immediate </a:t>
            </a:r>
            <a:r>
              <a:rPr lang="en-US" altLang="en-US" sz="2000" dirty="0">
                <a:solidFill>
                  <a:schemeClr val="tx1"/>
                </a:solidFill>
                <a:latin typeface="Arial" charset="0"/>
                <a:cs typeface="Arial" charset="0"/>
              </a:rPr>
              <a:t>critical response information </a:t>
            </a:r>
            <a:r>
              <a:rPr lang="en-US" altLang="en-US" sz="2000" dirty="0" smtClean="0">
                <a:solidFill>
                  <a:schemeClr val="tx1"/>
                </a:solidFill>
                <a:latin typeface="Arial" charset="0"/>
                <a:cs typeface="Arial" charset="0"/>
              </a:rPr>
              <a:t>for </a:t>
            </a:r>
            <a:r>
              <a:rPr lang="en-US" altLang="en-US" sz="2000" dirty="0">
                <a:solidFill>
                  <a:schemeClr val="tx1"/>
                </a:solidFill>
                <a:latin typeface="Arial" charset="0"/>
                <a:cs typeface="Arial" charset="0"/>
              </a:rPr>
              <a:t>incidents involving hazardous </a:t>
            </a:r>
            <a:r>
              <a:rPr lang="en-US" altLang="en-US" sz="2000" dirty="0" smtClean="0">
                <a:solidFill>
                  <a:schemeClr val="tx1"/>
                </a:solidFill>
                <a:latin typeface="Arial" charset="0"/>
                <a:cs typeface="Arial" charset="0"/>
              </a:rPr>
              <a:t>materials </a:t>
            </a:r>
            <a:r>
              <a:rPr lang="en-US" altLang="en-US" sz="2000" dirty="0">
                <a:solidFill>
                  <a:schemeClr val="tx1"/>
                </a:solidFill>
                <a:latin typeface="Arial" charset="0"/>
                <a:cs typeface="Arial" charset="0"/>
              </a:rPr>
              <a:t>and dangerous goods; linked </a:t>
            </a:r>
            <a:r>
              <a:rPr lang="en-US" altLang="en-US" sz="2000" dirty="0" smtClean="0">
                <a:solidFill>
                  <a:schemeClr val="tx1"/>
                </a:solidFill>
                <a:latin typeface="Arial" charset="0"/>
                <a:cs typeface="Arial" charset="0"/>
              </a:rPr>
              <a:t>to </a:t>
            </a:r>
            <a:r>
              <a:rPr lang="en-US" altLang="en-US" sz="2000" dirty="0">
                <a:solidFill>
                  <a:schemeClr val="tx1"/>
                </a:solidFill>
                <a:latin typeface="Arial" charset="0"/>
                <a:cs typeface="Arial" charset="0"/>
              </a:rPr>
              <a:t>the largest network of chemical and </a:t>
            </a:r>
            <a:r>
              <a:rPr lang="en-US" altLang="en-US" sz="2000" dirty="0" smtClean="0">
                <a:solidFill>
                  <a:schemeClr val="tx1"/>
                </a:solidFill>
                <a:latin typeface="Arial" charset="0"/>
                <a:cs typeface="Arial" charset="0"/>
              </a:rPr>
              <a:t>hazardous </a:t>
            </a:r>
            <a:r>
              <a:rPr lang="en-US" altLang="en-US" sz="2000" dirty="0">
                <a:solidFill>
                  <a:schemeClr val="tx1"/>
                </a:solidFill>
                <a:latin typeface="Arial" charset="0"/>
                <a:cs typeface="Arial" charset="0"/>
              </a:rPr>
              <a:t>material experts in the world.</a:t>
            </a:r>
          </a:p>
          <a:p>
            <a:pPr eaLnBrk="1" hangingPunct="1"/>
            <a:endParaRPr lang="en-US" altLang="en-US" sz="2000" dirty="0">
              <a:solidFill>
                <a:schemeClr val="tx1"/>
              </a:solidFill>
            </a:endParaRPr>
          </a:p>
          <a:p>
            <a:pPr eaLnBrk="1" hangingPunct="1"/>
            <a:r>
              <a:rPr lang="en-US" altLang="en-US" sz="3600" dirty="0">
                <a:solidFill>
                  <a:schemeClr val="tx1"/>
                </a:solidFill>
              </a:rPr>
              <a:t>Combustible</a:t>
            </a:r>
          </a:p>
          <a:p>
            <a:pPr eaLnBrk="1" hangingPunct="1"/>
            <a:r>
              <a:rPr lang="en-US" altLang="en-US" sz="2000" dirty="0">
                <a:solidFill>
                  <a:schemeClr val="tx1"/>
                </a:solidFill>
                <a:latin typeface="Arial" charset="0"/>
              </a:rPr>
              <a:t>	Capable of catching fire and burning.</a:t>
            </a:r>
            <a:endParaRPr lang="en-US" altLang="en-US" sz="2000" dirty="0">
              <a:solidFill>
                <a:schemeClr val="tx1"/>
              </a:solidFill>
            </a:endParaRPr>
          </a:p>
        </p:txBody>
      </p:sp>
    </p:spTree>
    <p:extLst>
      <p:ext uri="{BB962C8B-B14F-4D97-AF65-F5344CB8AC3E}">
        <p14:creationId xmlns:p14="http://schemas.microsoft.com/office/powerpoint/2010/main" val="3874724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4" name="Rectangle 7"/>
          <p:cNvSpPr>
            <a:spLocks noChangeArrowheads="1"/>
          </p:cNvSpPr>
          <p:nvPr/>
        </p:nvSpPr>
        <p:spPr bwMode="auto">
          <a:xfrm>
            <a:off x="471948" y="942668"/>
            <a:ext cx="8151813" cy="5200650"/>
          </a:xfrm>
          <a:prstGeom prst="rect">
            <a:avLst/>
          </a:prstGeom>
          <a:noFill/>
          <a:ln>
            <a:noFill/>
          </a:ln>
          <a:effectLst/>
          <a:extLst/>
        </p:spPr>
        <p:txBody>
          <a:bodyPr>
            <a:spAutoFit/>
          </a:bodyPr>
          <a:lstStyle/>
          <a:p>
            <a:pPr algn="just" eaLnBrk="1" hangingPunct="1">
              <a:defRPr/>
            </a:pPr>
            <a:r>
              <a:rPr lang="en-US" sz="3000" b="1" dirty="0"/>
              <a:t>Compressed Gas</a:t>
            </a:r>
            <a:endParaRPr lang="en-US" sz="1600" b="1" dirty="0"/>
          </a:p>
          <a:p>
            <a:pPr eaLnBrk="1" hangingPunct="1">
              <a:defRPr/>
            </a:pPr>
            <a:r>
              <a:rPr lang="en-US" sz="1600" b="1" dirty="0">
                <a:latin typeface="Arial" charset="0"/>
              </a:rPr>
              <a:t>	A substance that is a gas at room temperature but is transported and 	used under pressure in cylinders at a pressure of 200kPa (29psi) or 	more, or which are liquefied or liquefied and refrigerated.</a:t>
            </a:r>
          </a:p>
          <a:p>
            <a:pPr algn="just" eaLnBrk="1" hangingPunct="1">
              <a:defRPr/>
            </a:pPr>
            <a:endParaRPr lang="en-US" sz="1600" b="1" dirty="0"/>
          </a:p>
          <a:p>
            <a:pPr algn="just" eaLnBrk="1" hangingPunct="1">
              <a:defRPr/>
            </a:pPr>
            <a:r>
              <a:rPr lang="en-US" sz="3000" b="1" dirty="0"/>
              <a:t>Flammable </a:t>
            </a:r>
          </a:p>
          <a:p>
            <a:pPr marL="1314450" indent="-400050" eaLnBrk="1" hangingPunct="1">
              <a:buFontTx/>
              <a:buAutoNum type="romanLcParenBoth"/>
              <a:defRPr/>
            </a:pPr>
            <a:r>
              <a:rPr lang="en-US" sz="1600" b="1" dirty="0">
                <a:latin typeface="Arial" charset="0"/>
              </a:rPr>
              <a:t>Aerosol - yields a flame projection exceeding 18” at full valve  opening, or a flashback at any degree of valve opening.</a:t>
            </a:r>
          </a:p>
          <a:p>
            <a:pPr marL="1314450" indent="-400050" eaLnBrk="1" hangingPunct="1">
              <a:buFontTx/>
              <a:buAutoNum type="romanLcParenBoth"/>
              <a:defRPr/>
            </a:pPr>
            <a:endParaRPr lang="en-US" sz="1600" b="1" dirty="0">
              <a:latin typeface="Arial" charset="0"/>
            </a:endParaRPr>
          </a:p>
          <a:p>
            <a:pPr marL="1314450" indent="-400050">
              <a:buFontTx/>
              <a:buAutoNum type="romanLcParenBoth" startAt="2"/>
              <a:defRPr/>
            </a:pPr>
            <a:r>
              <a:rPr lang="en-US" sz="1600" b="1" dirty="0">
                <a:latin typeface="Arial" charset="0"/>
              </a:rPr>
              <a:t>Gas - A gas that at ambient temperature and pressure, (A) forms a flammable mixture with air at a concentration of 13 % by volume or less, or (B) forms a range of flammable mixtures with air wider than 12 % by volume, regardless of the lower limits.</a:t>
            </a:r>
          </a:p>
          <a:p>
            <a:pPr marL="914400">
              <a:defRPr/>
            </a:pPr>
            <a:endParaRPr lang="en-US" sz="1600" b="1" dirty="0">
              <a:latin typeface="Arial" charset="0"/>
            </a:endParaRPr>
          </a:p>
          <a:p>
            <a:pPr marL="1314450" indent="-400050">
              <a:buFontTx/>
              <a:buAutoNum type="romanLcParenBoth" startAt="3"/>
              <a:defRPr/>
            </a:pPr>
            <a:r>
              <a:rPr lang="en-US" sz="1600" b="1" dirty="0">
                <a:latin typeface="Arial" charset="0"/>
              </a:rPr>
              <a:t>Liquid - Any liquid having a flashpoint below 100 degrees, except</a:t>
            </a:r>
          </a:p>
          <a:p>
            <a:pPr marL="914400">
              <a:defRPr/>
            </a:pPr>
            <a:r>
              <a:rPr lang="en-US" sz="1600" b="1" dirty="0">
                <a:latin typeface="Arial" charset="0"/>
              </a:rPr>
              <a:t>       any mixture having components with flashpoints of 100 degrees or</a:t>
            </a:r>
          </a:p>
          <a:p>
            <a:pPr marL="914400">
              <a:defRPr/>
            </a:pPr>
            <a:r>
              <a:rPr lang="en-US" sz="1600" b="1" dirty="0">
                <a:latin typeface="Arial" charset="0"/>
              </a:rPr>
              <a:t>       higher, the total of which make up 99 % of more of the total volume</a:t>
            </a:r>
          </a:p>
          <a:p>
            <a:pPr marL="914400">
              <a:defRPr/>
            </a:pPr>
            <a:r>
              <a:rPr lang="en-US" sz="1600" b="1" dirty="0">
                <a:latin typeface="Arial" charset="0"/>
              </a:rPr>
              <a:t>       of the mixture.</a:t>
            </a:r>
          </a:p>
          <a:p>
            <a:pPr marL="914400" algn="just">
              <a:defRPr/>
            </a:pPr>
            <a:endParaRPr lang="en-US" sz="1600" dirty="0"/>
          </a:p>
        </p:txBody>
      </p:sp>
    </p:spTree>
    <p:extLst>
      <p:ext uri="{BB962C8B-B14F-4D97-AF65-F5344CB8AC3E}">
        <p14:creationId xmlns:p14="http://schemas.microsoft.com/office/powerpoint/2010/main" val="2848191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5" name="Rectangle 7"/>
          <p:cNvSpPr>
            <a:spLocks noChangeArrowheads="1"/>
          </p:cNvSpPr>
          <p:nvPr/>
        </p:nvSpPr>
        <p:spPr bwMode="auto">
          <a:xfrm>
            <a:off x="403123" y="1543050"/>
            <a:ext cx="8053490" cy="1784350"/>
          </a:xfrm>
          <a:prstGeom prst="rect">
            <a:avLst/>
          </a:prstGeom>
          <a:noFill/>
          <a:ln>
            <a:noFill/>
          </a:ln>
          <a:effectLst/>
          <a:extLst/>
        </p:spPr>
        <p:txBody>
          <a:bodyPr wrap="square">
            <a:spAutoFit/>
          </a:bodyPr>
          <a:lstStyle/>
          <a:p>
            <a:pPr algn="just" eaLnBrk="1" hangingPunct="1">
              <a:defRPr/>
            </a:pPr>
            <a:r>
              <a:rPr lang="en-US" sz="3000" b="1" dirty="0"/>
              <a:t>Flammable (cont.)</a:t>
            </a:r>
          </a:p>
          <a:p>
            <a:pPr marL="914400">
              <a:defRPr/>
            </a:pPr>
            <a:r>
              <a:rPr lang="en-US" sz="1600" b="1" dirty="0">
                <a:latin typeface="Arial" charset="0"/>
              </a:rPr>
              <a:t>(iv) Solid - a solid, other than a blasting agent or explosive that is liable to cause fire through friction, absorption of moisture, spontaneous chemical change, or retained heat from manufacturing or processing, or which can be ignited readily and when ignited burns so vigorously and persistently as to create a serious hazard. </a:t>
            </a:r>
            <a:endParaRPr lang="en-US" sz="1600" b="1" dirty="0"/>
          </a:p>
        </p:txBody>
      </p:sp>
    </p:spTree>
    <p:extLst>
      <p:ext uri="{BB962C8B-B14F-4D97-AF65-F5344CB8AC3E}">
        <p14:creationId xmlns:p14="http://schemas.microsoft.com/office/powerpoint/2010/main" val="4087519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4" name="Rectangle 1"/>
          <p:cNvSpPr>
            <a:spLocks noChangeArrowheads="1"/>
          </p:cNvSpPr>
          <p:nvPr/>
        </p:nvSpPr>
        <p:spPr bwMode="auto">
          <a:xfrm>
            <a:off x="304800" y="1524000"/>
            <a:ext cx="487997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Flashback</a:t>
            </a:r>
            <a:endParaRPr lang="en-US" altLang="en-US" sz="1600" dirty="0">
              <a:solidFill>
                <a:schemeClr val="tx1"/>
              </a:solidFill>
            </a:endParaRPr>
          </a:p>
          <a:p>
            <a:pPr eaLnBrk="1" hangingPunct="1"/>
            <a:r>
              <a:rPr lang="en-US" altLang="en-US" sz="1600" dirty="0">
                <a:solidFill>
                  <a:schemeClr val="tx1"/>
                </a:solidFill>
                <a:latin typeface="Arial" charset="0"/>
                <a:cs typeface="Arial" charset="0"/>
              </a:rPr>
              <a:t>	</a:t>
            </a:r>
            <a:r>
              <a:rPr lang="en-US" altLang="en-US" sz="1600" dirty="0">
                <a:solidFill>
                  <a:schemeClr val="tx1"/>
                </a:solidFill>
                <a:latin typeface="Arial" charset="0"/>
              </a:rPr>
              <a:t>When a flammable gas or vapor trail is 	ignited by a spark or ignition source 	and the flame travels back along the 	vapor trail; the source of the vapor 	may be an open or leaking container 	that could burst into flames or 	explode.</a:t>
            </a:r>
            <a:endParaRPr lang="en-US" altLang="en-US" sz="1600" dirty="0">
              <a:solidFill>
                <a:schemeClr val="tx1"/>
              </a:solidFill>
              <a:latin typeface="Arial" charset="0"/>
              <a:cs typeface="Arial" charset="0"/>
            </a:endParaRPr>
          </a:p>
        </p:txBody>
      </p:sp>
      <p:sp>
        <p:nvSpPr>
          <p:cNvPr id="6" name="Rectangle 2"/>
          <p:cNvSpPr>
            <a:spLocks noChangeArrowheads="1"/>
          </p:cNvSpPr>
          <p:nvPr/>
        </p:nvSpPr>
        <p:spPr bwMode="auto">
          <a:xfrm>
            <a:off x="304800" y="4021958"/>
            <a:ext cx="75438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Flash Point</a:t>
            </a:r>
          </a:p>
          <a:p>
            <a:pPr eaLnBrk="1" hangingPunct="1"/>
            <a:r>
              <a:rPr lang="en-US" altLang="en-US" sz="1600" dirty="0">
                <a:solidFill>
                  <a:schemeClr val="tx1"/>
                </a:solidFill>
                <a:latin typeface="Arial" charset="0"/>
              </a:rPr>
              <a:t>	The lowest temperature at which the vapor of a substance 	will catch on fire, even momentarily, if heat is applied, or 	minimum temperature at which a liquid gives off enough vapor 	to burn when it contacts an open flame or spark.  The 	flashpoint provides an indication of how flammable a substance 	is or is not and is not to be confused with ignition temperature; 	the lower the flashpoint of a liquid, the greater the risk of fire.</a:t>
            </a:r>
            <a:endParaRPr lang="en-US" altLang="en-US" sz="1600" dirty="0">
              <a:solidFill>
                <a:schemeClr val="tx1"/>
              </a:solidFill>
              <a:latin typeface="Arial" charset="0"/>
              <a:cs typeface="Arial" charset="0"/>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5450" y="1634613"/>
            <a:ext cx="31813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21676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8" name="Rectangle 1"/>
          <p:cNvSpPr>
            <a:spLocks noChangeArrowheads="1"/>
          </p:cNvSpPr>
          <p:nvPr/>
        </p:nvSpPr>
        <p:spPr bwMode="auto">
          <a:xfrm>
            <a:off x="304800" y="1524000"/>
            <a:ext cx="53276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919163" indent="-4763">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IDLH</a:t>
            </a:r>
          </a:p>
          <a:p>
            <a:pPr lvl="1" eaLnBrk="1" hangingPunct="1"/>
            <a:r>
              <a:rPr lang="en-US" altLang="en-US" sz="1600" dirty="0">
                <a:solidFill>
                  <a:schemeClr val="tx1"/>
                </a:solidFill>
                <a:latin typeface="Arial" charset="0"/>
              </a:rPr>
              <a:t>	Immediately Dangerous to Life and Health</a:t>
            </a:r>
            <a:endParaRPr lang="en-US" altLang="en-US" sz="2000" dirty="0">
              <a:solidFill>
                <a:schemeClr val="tx1"/>
              </a:solidFill>
              <a:latin typeface="Arial" charset="0"/>
            </a:endParaRPr>
          </a:p>
          <a:p>
            <a:pPr eaLnBrk="1" hangingPunct="1"/>
            <a:endParaRPr lang="en-US" altLang="en-US" sz="3200" dirty="0">
              <a:solidFill>
                <a:schemeClr val="tx1"/>
              </a:solidFill>
            </a:endParaRPr>
          </a:p>
          <a:p>
            <a:pPr eaLnBrk="1" hangingPunct="1"/>
            <a:r>
              <a:rPr lang="en-US" altLang="en-US" sz="3000" dirty="0">
                <a:solidFill>
                  <a:schemeClr val="tx1"/>
                </a:solidFill>
              </a:rPr>
              <a:t>Irritant</a:t>
            </a:r>
          </a:p>
          <a:p>
            <a:pPr lvl="1">
              <a:lnSpc>
                <a:spcPct val="80000"/>
              </a:lnSpc>
              <a:spcBef>
                <a:spcPct val="30000"/>
              </a:spcBef>
            </a:pPr>
            <a:r>
              <a:rPr kumimoji="1" lang="en-US" altLang="en-US" sz="1600" dirty="0">
                <a:solidFill>
                  <a:schemeClr val="tx1"/>
                </a:solidFill>
                <a:latin typeface="Arial" charset="0"/>
              </a:rPr>
              <a:t>	A biological, chemical, or physical agent    that stimulates a characteristic function or elicits a response, esp. an inflammatory response.</a:t>
            </a:r>
          </a:p>
        </p:txBody>
      </p:sp>
      <p:sp>
        <p:nvSpPr>
          <p:cNvPr id="9" name="Rectangle 1"/>
          <p:cNvSpPr>
            <a:spLocks noChangeArrowheads="1"/>
          </p:cNvSpPr>
          <p:nvPr/>
        </p:nvSpPr>
        <p:spPr bwMode="auto">
          <a:xfrm>
            <a:off x="304800" y="4452938"/>
            <a:ext cx="5703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MSDS / SDS</a:t>
            </a:r>
          </a:p>
          <a:p>
            <a:pPr eaLnBrk="1" hangingPunct="1"/>
            <a:r>
              <a:rPr kumimoji="1" lang="en-US" altLang="en-US" sz="2400" dirty="0">
                <a:solidFill>
                  <a:schemeClr val="tx1"/>
                </a:solidFill>
                <a:latin typeface="Arial" charset="0"/>
              </a:rPr>
              <a:t>           </a:t>
            </a:r>
            <a:r>
              <a:rPr kumimoji="1" lang="en-US" altLang="en-US" sz="1600" dirty="0">
                <a:solidFill>
                  <a:schemeClr val="tx1"/>
                </a:solidFill>
                <a:latin typeface="Arial" charset="0"/>
              </a:rPr>
              <a:t>Material Safety Data Sheet / Safety Data Sheet</a:t>
            </a:r>
            <a:endParaRPr lang="en-US" altLang="en-US" sz="1600" dirty="0">
              <a:solidFill>
                <a:schemeClr val="tx1"/>
              </a:solidFill>
              <a:latin typeface="Arial" charset="0"/>
            </a:endParaRPr>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2450" y="1752600"/>
            <a:ext cx="287496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38160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6" name="Rectangle 1"/>
          <p:cNvSpPr>
            <a:spLocks noChangeArrowheads="1"/>
          </p:cNvSpPr>
          <p:nvPr/>
        </p:nvSpPr>
        <p:spPr bwMode="auto">
          <a:xfrm>
            <a:off x="304800" y="1497013"/>
            <a:ext cx="518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3000" dirty="0">
                <a:solidFill>
                  <a:schemeClr val="tx1"/>
                </a:solidFill>
              </a:rPr>
              <a:t>Lower / Upper 	Flammability Limit</a:t>
            </a:r>
          </a:p>
        </p:txBody>
      </p:sp>
      <p:sp>
        <p:nvSpPr>
          <p:cNvPr id="7" name="Rectangle 2"/>
          <p:cNvSpPr>
            <a:spLocks noChangeArrowheads="1"/>
          </p:cNvSpPr>
          <p:nvPr/>
        </p:nvSpPr>
        <p:spPr bwMode="auto">
          <a:xfrm>
            <a:off x="304800" y="2514600"/>
            <a:ext cx="5029200" cy="1400175"/>
          </a:xfrm>
          <a:prstGeom prst="rect">
            <a:avLst/>
          </a:prstGeom>
          <a:noFill/>
          <a:ln>
            <a:noFill/>
          </a:ln>
          <a:extLst/>
        </p:spPr>
        <p:txBody>
          <a:bodyPr>
            <a:spAutoFit/>
          </a:bodyPr>
          <a:lstStyle/>
          <a:p>
            <a:pPr marL="914400">
              <a:defRPr/>
            </a:pPr>
            <a:r>
              <a:rPr kumimoji="1" lang="en-US" sz="1600" b="1" dirty="0">
                <a:latin typeface="Arial" charset="0"/>
              </a:rPr>
              <a:t>The amounts of vapor in air which form explosive mixtures; the range of vapor concentrations in air, which explode if heat is added.</a:t>
            </a:r>
            <a:endParaRPr lang="en-US" sz="1600" b="1" dirty="0"/>
          </a:p>
          <a:p>
            <a:pPr>
              <a:defRPr/>
            </a:pPr>
            <a:endParaRPr lang="en-US" dirty="0"/>
          </a:p>
        </p:txBody>
      </p:sp>
      <p:sp>
        <p:nvSpPr>
          <p:cNvPr id="11" name="Rectangle 1"/>
          <p:cNvSpPr>
            <a:spLocks noChangeArrowheads="1"/>
          </p:cNvSpPr>
          <p:nvPr/>
        </p:nvSpPr>
        <p:spPr bwMode="auto">
          <a:xfrm>
            <a:off x="304800" y="3860800"/>
            <a:ext cx="51054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3000" dirty="0">
                <a:solidFill>
                  <a:schemeClr val="tx1"/>
                </a:solidFill>
              </a:rPr>
              <a:t>Lower/Upper 	Explosive Limit</a:t>
            </a:r>
          </a:p>
          <a:p>
            <a:r>
              <a:rPr kumimoji="1" lang="en-US" altLang="en-US" sz="2400" dirty="0">
                <a:solidFill>
                  <a:schemeClr val="tx1"/>
                </a:solidFill>
                <a:latin typeface="Arial" charset="0"/>
              </a:rPr>
              <a:t>	</a:t>
            </a:r>
            <a:r>
              <a:rPr kumimoji="1" lang="en-US" altLang="en-US" sz="1600" dirty="0">
                <a:solidFill>
                  <a:schemeClr val="tx1"/>
                </a:solidFill>
                <a:latin typeface="Arial" charset="0"/>
              </a:rPr>
              <a:t>The amounts of vapor in air which form 	flammable mixtures that will catch on fire 	and continue to </a:t>
            </a:r>
            <a:r>
              <a:rPr kumimoji="1" lang="en-US" altLang="en-US" sz="1600" dirty="0" smtClean="0">
                <a:solidFill>
                  <a:schemeClr val="tx1"/>
                </a:solidFill>
                <a:latin typeface="Arial" charset="0"/>
              </a:rPr>
              <a:t>burn. The </a:t>
            </a:r>
            <a:r>
              <a:rPr kumimoji="1" lang="en-US" altLang="en-US" sz="1600" dirty="0">
                <a:solidFill>
                  <a:schemeClr val="tx1"/>
                </a:solidFill>
                <a:latin typeface="Arial" charset="0"/>
              </a:rPr>
              <a:t>lower the 	ignition temperature, the more likely the 	substance is going to be a fire hazard.</a:t>
            </a:r>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1981200"/>
            <a:ext cx="32099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9976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8" name="Rectangle 1"/>
          <p:cNvSpPr>
            <a:spLocks noChangeArrowheads="1"/>
          </p:cNvSpPr>
          <p:nvPr/>
        </p:nvSpPr>
        <p:spPr bwMode="auto">
          <a:xfrm>
            <a:off x="304800" y="1130710"/>
            <a:ext cx="5181600" cy="4862870"/>
          </a:xfrm>
          <a:prstGeom prst="rect">
            <a:avLst/>
          </a:prstGeom>
          <a:noFill/>
          <a:ln>
            <a:noFill/>
          </a:ln>
          <a:extLst/>
        </p:spPr>
        <p:txBody>
          <a:bodyPr>
            <a:spAutoFit/>
          </a:bodyPr>
          <a:lstStyle/>
          <a:p>
            <a:pPr eaLnBrk="1" hangingPunct="1">
              <a:defRPr/>
            </a:pPr>
            <a:r>
              <a:rPr lang="en-US" sz="3000" b="1" dirty="0"/>
              <a:t>Mutagenic</a:t>
            </a:r>
          </a:p>
          <a:p>
            <a:pPr marL="919163" lvl="1" indent="-4763" eaLnBrk="1" hangingPunct="1">
              <a:defRPr/>
            </a:pPr>
            <a:r>
              <a:rPr kumimoji="1" lang="en-US" sz="1600" b="1" dirty="0">
                <a:latin typeface="Arial" charset="0"/>
              </a:rPr>
              <a:t>A toxin that may be capable of causing    mutations, or damage, to genetic material. </a:t>
            </a:r>
            <a:r>
              <a:rPr kumimoji="1" lang="en-US" sz="1600" b="1" dirty="0" smtClean="0">
                <a:latin typeface="Arial" charset="0"/>
              </a:rPr>
              <a:t>Damage </a:t>
            </a:r>
            <a:r>
              <a:rPr kumimoji="1" lang="en-US" sz="1600" b="1" dirty="0">
                <a:latin typeface="Arial" charset="0"/>
              </a:rPr>
              <a:t>to genetic material is thought to be one of the steps in causing cancer or birth defects.</a:t>
            </a:r>
          </a:p>
          <a:p>
            <a:pPr eaLnBrk="1" hangingPunct="1">
              <a:defRPr/>
            </a:pPr>
            <a:endParaRPr lang="en-US" sz="1400" b="1" dirty="0"/>
          </a:p>
          <a:p>
            <a:pPr eaLnBrk="1" hangingPunct="1">
              <a:defRPr/>
            </a:pPr>
            <a:r>
              <a:rPr lang="en-US" sz="3000" b="1" dirty="0"/>
              <a:t>NFPA</a:t>
            </a:r>
          </a:p>
          <a:p>
            <a:pPr marL="742950" lvl="1" indent="-285750" eaLnBrk="1" hangingPunct="1">
              <a:defRPr/>
            </a:pPr>
            <a:r>
              <a:rPr lang="en-US" sz="1600" b="1" dirty="0">
                <a:latin typeface="Arial" charset="0"/>
              </a:rPr>
              <a:t>	   National Fire Protection Association</a:t>
            </a:r>
          </a:p>
          <a:p>
            <a:pPr marL="742950" lvl="1" indent="-285750" eaLnBrk="1" hangingPunct="1">
              <a:defRPr/>
            </a:pPr>
            <a:endParaRPr lang="en-US" sz="1400" b="1" dirty="0"/>
          </a:p>
          <a:p>
            <a:pPr eaLnBrk="1" hangingPunct="1">
              <a:defRPr/>
            </a:pPr>
            <a:r>
              <a:rPr lang="en-US" sz="3000" b="1" dirty="0"/>
              <a:t>Odor Threshold</a:t>
            </a:r>
          </a:p>
          <a:p>
            <a:pPr marL="919163" lvl="1" indent="-4763" eaLnBrk="1" hangingPunct="1">
              <a:defRPr/>
            </a:pPr>
            <a:r>
              <a:rPr kumimoji="1" lang="en-US" sz="1600" b="1" dirty="0">
                <a:latin typeface="Arial" charset="0"/>
              </a:rPr>
              <a:t>The lowest concentration of a    substance's vapor, in air, that can be    smelled.  Odor thresholds are highly variable depending on the individual who breathes the substance and the nature of the substance.</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26100" y="2457245"/>
            <a:ext cx="3130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38272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grpSp>
        <p:nvGrpSpPr>
          <p:cNvPr id="5" name="Group 4"/>
          <p:cNvGrpSpPr/>
          <p:nvPr/>
        </p:nvGrpSpPr>
        <p:grpSpPr>
          <a:xfrm>
            <a:off x="275303" y="1011289"/>
            <a:ext cx="8563897" cy="5001022"/>
            <a:chOff x="322263" y="1365250"/>
            <a:chExt cx="8821737" cy="5001022"/>
          </a:xfrm>
        </p:grpSpPr>
        <p:sp>
          <p:nvSpPr>
            <p:cNvPr id="6" name="Rectangle 1"/>
            <p:cNvSpPr>
              <a:spLocks noChangeArrowheads="1"/>
            </p:cNvSpPr>
            <p:nvPr/>
          </p:nvSpPr>
          <p:spPr bwMode="auto">
            <a:xfrm>
              <a:off x="322263" y="2057400"/>
              <a:ext cx="790733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100" b="1">
                  <a:solidFill>
                    <a:srgbClr val="1359A0"/>
                  </a:solidFill>
                  <a:latin typeface="Verdana" panose="020B0604030504040204" pitchFamily="34" charset="0"/>
                </a:defRPr>
              </a:lvl1pPr>
              <a:lvl2pPr>
                <a:defRPr sz="2100" b="1">
                  <a:solidFill>
                    <a:srgbClr val="1359A0"/>
                  </a:solidFill>
                  <a:latin typeface="Verdana" panose="020B0604030504040204" pitchFamily="34" charset="0"/>
                </a:defRPr>
              </a:lvl2pPr>
              <a:lvl3pPr marL="2286000" indent="-914400">
                <a:defRPr sz="2100" b="1">
                  <a:solidFill>
                    <a:srgbClr val="1359A0"/>
                  </a:solidFill>
                  <a:latin typeface="Verdana" panose="020B0604030504040204" pitchFamily="34" charset="0"/>
                </a:defRPr>
              </a:lvl3pPr>
              <a:lvl4pPr marL="1600200" indent="-228600">
                <a:defRPr sz="2100" b="1">
                  <a:solidFill>
                    <a:srgbClr val="1359A0"/>
                  </a:solidFill>
                  <a:latin typeface="Verdana" panose="020B0604030504040204" pitchFamily="34" charset="0"/>
                </a:defRPr>
              </a:lvl4pPr>
              <a:lvl5pPr marL="2057400" indent="-228600">
                <a:defRPr sz="2100" b="1">
                  <a:solidFill>
                    <a:srgbClr val="1359A0"/>
                  </a:solidFill>
                  <a:latin typeface="Verdana" panose="020B0604030504040204" pitchFamily="34" charset="0"/>
                </a:defRPr>
              </a:lvl5pPr>
              <a:lvl6pPr marL="2514600" indent="-228600" eaLnBrk="0" fontAlgn="base" hangingPunct="0">
                <a:spcBef>
                  <a:spcPct val="0"/>
                </a:spcBef>
                <a:spcAft>
                  <a:spcPct val="0"/>
                </a:spcAft>
                <a:defRPr sz="2100" b="1">
                  <a:solidFill>
                    <a:srgbClr val="1359A0"/>
                  </a:solidFill>
                  <a:latin typeface="Verdana" panose="020B0604030504040204" pitchFamily="34" charset="0"/>
                </a:defRPr>
              </a:lvl6pPr>
              <a:lvl7pPr marL="2971800" indent="-228600" eaLnBrk="0" fontAlgn="base" hangingPunct="0">
                <a:spcBef>
                  <a:spcPct val="0"/>
                </a:spcBef>
                <a:spcAft>
                  <a:spcPct val="0"/>
                </a:spcAft>
                <a:defRPr sz="2100" b="1">
                  <a:solidFill>
                    <a:srgbClr val="1359A0"/>
                  </a:solidFill>
                  <a:latin typeface="Verdana" panose="020B0604030504040204" pitchFamily="34" charset="0"/>
                </a:defRPr>
              </a:lvl7pPr>
              <a:lvl8pPr marL="3429000" indent="-228600" eaLnBrk="0" fontAlgn="base" hangingPunct="0">
                <a:spcBef>
                  <a:spcPct val="0"/>
                </a:spcBef>
                <a:spcAft>
                  <a:spcPct val="0"/>
                </a:spcAft>
                <a:defRPr sz="2100" b="1">
                  <a:solidFill>
                    <a:srgbClr val="1359A0"/>
                  </a:solidFill>
                  <a:latin typeface="Verdana" panose="020B0604030504040204" pitchFamily="34" charset="0"/>
                </a:defRPr>
              </a:lvl8pPr>
              <a:lvl9pPr marL="3886200" indent="-228600" eaLnBrk="0" fontAlgn="base" hangingPunct="0">
                <a:spcBef>
                  <a:spcPct val="0"/>
                </a:spcBef>
                <a:spcAft>
                  <a:spcPct val="0"/>
                </a:spcAft>
                <a:defRPr sz="2100" b="1">
                  <a:solidFill>
                    <a:srgbClr val="1359A0"/>
                  </a:solidFill>
                  <a:latin typeface="Verdana" panose="020B0604030504040204" pitchFamily="34" charset="0"/>
                </a:defRPr>
              </a:lvl9pPr>
            </a:lstStyle>
            <a:p>
              <a:pPr lvl="1" eaLnBrk="1" hangingPunct="1">
                <a:defRPr/>
              </a:pPr>
              <a:r>
                <a:rPr kumimoji="1" lang="en-US" altLang="en-US" sz="1400" dirty="0" smtClean="0">
                  <a:solidFill>
                    <a:schemeClr val="tx1"/>
                  </a:solidFill>
                  <a:latin typeface="Arial" panose="020B0604020202020204" pitchFamily="34" charset="0"/>
                  <a:cs typeface="Arial" panose="020B0604020202020204" pitchFamily="34" charset="0"/>
                </a:rPr>
                <a:t>The limits for airborne concentrations of a material or chemical under which it is believed that nearly all workers may be repeatedly exposed day after day, for a working lifetime, without harmful effects. </a:t>
              </a:r>
            </a:p>
            <a:p>
              <a:pPr lvl="1" eaLnBrk="1" hangingPunct="1">
                <a:defRPr/>
              </a:pPr>
              <a:endParaRPr kumimoji="1" lang="en-US" altLang="en-US" sz="1600" dirty="0" smtClean="0">
                <a:solidFill>
                  <a:schemeClr val="tx1"/>
                </a:solidFill>
                <a:latin typeface="Arial" panose="020B0604020202020204" pitchFamily="34" charset="0"/>
                <a:cs typeface="Arial" panose="020B0604020202020204" pitchFamily="34" charset="0"/>
              </a:endParaRPr>
            </a:p>
            <a:p>
              <a:pPr lvl="1" eaLnBrk="1" hangingPunct="1">
                <a:defRPr/>
              </a:pPr>
              <a:r>
                <a:rPr kumimoji="1" lang="en-US" altLang="en-US" sz="3000" dirty="0" smtClean="0">
                  <a:solidFill>
                    <a:schemeClr val="tx1"/>
                  </a:solidFill>
                  <a:latin typeface="+mn-lt"/>
                  <a:cs typeface="Arial" panose="020B0604020202020204" pitchFamily="34" charset="0"/>
                </a:rPr>
                <a:t>Threshold Limit Values (TLV)</a:t>
              </a:r>
            </a:p>
            <a:p>
              <a:pPr lvl="1" eaLnBrk="1" hangingPunct="1">
                <a:defRPr/>
              </a:pPr>
              <a:endParaRPr lang="en-US" altLang="en-US" sz="1600" dirty="0" smtClean="0">
                <a:solidFill>
                  <a:schemeClr val="tx1"/>
                </a:solidFill>
                <a:latin typeface="Arial" panose="020B0604020202020204" pitchFamily="34" charset="0"/>
                <a:cs typeface="Arial" panose="020B0604020202020204" pitchFamily="34" charset="0"/>
              </a:endParaRPr>
            </a:p>
            <a:p>
              <a:pPr lvl="2" eaLnBrk="1" hangingPunct="1">
                <a:defRPr/>
              </a:pPr>
              <a:r>
                <a:rPr lang="en-US" altLang="en-US" sz="1400" dirty="0" smtClean="0">
                  <a:solidFill>
                    <a:schemeClr val="tx1"/>
                  </a:solidFill>
                </a:rPr>
                <a:t>TWA -	</a:t>
              </a:r>
              <a:r>
                <a:rPr lang="en-US" altLang="en-US" sz="1400" dirty="0" smtClean="0">
                  <a:solidFill>
                    <a:schemeClr val="tx1"/>
                  </a:solidFill>
                  <a:latin typeface="Arial" panose="020B0604020202020204" pitchFamily="34" charset="0"/>
                  <a:cs typeface="Arial" panose="020B0604020202020204" pitchFamily="34" charset="0"/>
                </a:rPr>
                <a:t>Time-Weighted Average; t</a:t>
              </a:r>
              <a:r>
                <a:rPr kumimoji="1" lang="en-US" altLang="en-US" sz="1400" dirty="0" smtClean="0">
                  <a:solidFill>
                    <a:schemeClr val="tx1"/>
                  </a:solidFill>
                  <a:latin typeface="Arial" panose="020B0604020202020204" pitchFamily="34" charset="0"/>
                  <a:cs typeface="Arial" panose="020B0604020202020204" pitchFamily="34" charset="0"/>
                </a:rPr>
                <a:t>he average exposure to a             contaminant or condition (such as noise) to which workers      may be exposed without adverse effect over a period such        as in an 8-hour day or 40-hour week.</a:t>
              </a:r>
            </a:p>
            <a:p>
              <a:pPr lvl="2" eaLnBrk="1" hangingPunct="1">
                <a:defRPr/>
              </a:pPr>
              <a:endParaRPr lang="en-US" altLang="en-US" sz="1400" dirty="0" smtClean="0">
                <a:solidFill>
                  <a:schemeClr val="tx1"/>
                </a:solidFill>
                <a:latin typeface="Arial" panose="020B0604020202020204" pitchFamily="34" charset="0"/>
                <a:cs typeface="Arial" panose="020B0604020202020204" pitchFamily="34" charset="0"/>
              </a:endParaRPr>
            </a:p>
            <a:p>
              <a:pPr lvl="2" eaLnBrk="1" hangingPunct="1">
                <a:defRPr/>
              </a:pPr>
              <a:r>
                <a:rPr lang="en-US" altLang="en-US" sz="1400" dirty="0" smtClean="0">
                  <a:solidFill>
                    <a:schemeClr val="tx1"/>
                  </a:solidFill>
                </a:rPr>
                <a:t>STEL - 	</a:t>
              </a:r>
              <a:r>
                <a:rPr lang="en-US" altLang="en-US" sz="1400" dirty="0" smtClean="0">
                  <a:solidFill>
                    <a:schemeClr val="tx1"/>
                  </a:solidFill>
                  <a:latin typeface="Arial" panose="020B0604020202020204" pitchFamily="34" charset="0"/>
                  <a:cs typeface="Arial" panose="020B0604020202020204" pitchFamily="34" charset="0"/>
                </a:rPr>
                <a:t>Short-Term Exposure Limit; </a:t>
              </a:r>
              <a:r>
                <a:rPr kumimoji="1" lang="en-US" altLang="en-US" sz="1400" dirty="0" smtClean="0">
                  <a:solidFill>
                    <a:schemeClr val="tx1"/>
                  </a:solidFill>
                  <a:latin typeface="Arial" panose="020B0604020202020204" pitchFamily="34" charset="0"/>
                  <a:cs typeface="Arial" panose="020B0604020202020204" pitchFamily="34" charset="0"/>
                </a:rPr>
                <a:t>The maximum amount of harmful chemical to which a person may be exposed without being        physically harmed; not to exceed 15 minutes per exposure and not more than 4 times per 8-hour shift.</a:t>
              </a:r>
            </a:p>
            <a:p>
              <a:pPr lvl="2" eaLnBrk="1" hangingPunct="1">
                <a:defRPr/>
              </a:pPr>
              <a:endParaRPr lang="en-US" altLang="en-US" sz="1400" dirty="0" smtClean="0">
                <a:solidFill>
                  <a:schemeClr val="tx1"/>
                </a:solidFill>
                <a:latin typeface="Arial" panose="020B0604020202020204" pitchFamily="34" charset="0"/>
                <a:cs typeface="Arial" panose="020B0604020202020204" pitchFamily="34" charset="0"/>
              </a:endParaRPr>
            </a:p>
            <a:p>
              <a:pPr lvl="2" eaLnBrk="1" hangingPunct="1">
                <a:defRPr/>
              </a:pPr>
              <a:r>
                <a:rPr lang="en-US" altLang="en-US" sz="1400" dirty="0" smtClean="0">
                  <a:solidFill>
                    <a:schemeClr val="tx1"/>
                  </a:solidFill>
                </a:rPr>
                <a:t>Ceiling - </a:t>
              </a:r>
              <a:r>
                <a:rPr kumimoji="1" lang="en-US" altLang="en-US" sz="1400" dirty="0" smtClean="0">
                  <a:solidFill>
                    <a:schemeClr val="tx1"/>
                  </a:solidFill>
                  <a:latin typeface="Arial" panose="020B0604020202020204" pitchFamily="34" charset="0"/>
                  <a:cs typeface="Arial" panose="020B0604020202020204" pitchFamily="34" charset="0"/>
                </a:rPr>
                <a:t>The airborne concentration of a chemical that should not be</a:t>
              </a:r>
            </a:p>
            <a:p>
              <a:pPr lvl="2" eaLnBrk="1" hangingPunct="1">
                <a:defRPr/>
              </a:pPr>
              <a:r>
                <a:rPr kumimoji="1" lang="en-US" altLang="en-US" sz="1400" dirty="0" smtClean="0">
                  <a:solidFill>
                    <a:schemeClr val="tx1"/>
                  </a:solidFill>
                  <a:latin typeface="Arial" panose="020B0604020202020204" pitchFamily="34" charset="0"/>
                  <a:cs typeface="Arial" panose="020B0604020202020204" pitchFamily="34" charset="0"/>
                </a:rPr>
                <a:t>	exceeded during any part of the working exposure.</a:t>
              </a:r>
              <a:endParaRPr lang="en-US" altLang="en-US" sz="1400" dirty="0" smtClean="0">
                <a:solidFill>
                  <a:schemeClr val="tx1"/>
                </a:solidFill>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777875" y="1365250"/>
              <a:ext cx="836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Permissible Exposure Limits – PEL</a:t>
              </a:r>
            </a:p>
          </p:txBody>
        </p:sp>
      </p:grpSp>
    </p:spTree>
    <p:extLst>
      <p:ext uri="{BB962C8B-B14F-4D97-AF65-F5344CB8AC3E}">
        <p14:creationId xmlns:p14="http://schemas.microsoft.com/office/powerpoint/2010/main" val="3447171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8" name="Rectangle 1"/>
          <p:cNvSpPr>
            <a:spLocks noChangeArrowheads="1"/>
          </p:cNvSpPr>
          <p:nvPr/>
        </p:nvSpPr>
        <p:spPr bwMode="auto">
          <a:xfrm>
            <a:off x="304800" y="1295400"/>
            <a:ext cx="4953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pH</a:t>
            </a:r>
          </a:p>
          <a:p>
            <a:pPr eaLnBrk="1" hangingPunct="1"/>
            <a:r>
              <a:rPr kumimoji="1" lang="en-US" altLang="en-US" sz="1600" dirty="0">
                <a:solidFill>
                  <a:schemeClr val="tx1"/>
                </a:solidFill>
                <a:latin typeface="Arial" charset="0"/>
                <a:cs typeface="Arial" charset="0"/>
              </a:rPr>
              <a:t>	A rating scale of how corrosive a 	material or chemical is which runs from 	0 (extremely strong acid) to 14 	(extremely strong base).  </a:t>
            </a:r>
          </a:p>
          <a:p>
            <a:pPr eaLnBrk="1" hangingPunct="1"/>
            <a:endParaRPr lang="en-US" altLang="en-US" sz="1600" dirty="0">
              <a:solidFill>
                <a:schemeClr val="tx1"/>
              </a:solidFill>
              <a:latin typeface="Arial" charset="0"/>
              <a:cs typeface="Arial" charset="0"/>
            </a:endParaRPr>
          </a:p>
          <a:p>
            <a:pPr eaLnBrk="1" hangingPunct="1"/>
            <a:r>
              <a:rPr lang="en-US" altLang="en-US" sz="3000" dirty="0">
                <a:solidFill>
                  <a:schemeClr val="tx1"/>
                </a:solidFill>
              </a:rPr>
              <a:t>Physical Hazard</a:t>
            </a:r>
          </a:p>
          <a:p>
            <a:pPr eaLnBrk="1" hangingPunct="1"/>
            <a:r>
              <a:rPr kumimoji="1" lang="en-US" altLang="en-US" sz="1600" dirty="0">
                <a:solidFill>
                  <a:schemeClr val="tx1"/>
                </a:solidFill>
                <a:latin typeface="Arial" charset="0"/>
                <a:cs typeface="Arial" charset="0"/>
              </a:rPr>
              <a:t>	A chemical scientifically classified as a 	combustible liquid, a compressed gas, 	an organic peroxide, an oxidizer, 	pyrophoric, unstable, water-reactive, 	flammable or explosive.</a:t>
            </a:r>
            <a:endParaRPr lang="en-US" altLang="en-US" sz="1600" dirty="0">
              <a:solidFill>
                <a:schemeClr val="tx1"/>
              </a:solidFill>
              <a:latin typeface="Arial" charset="0"/>
              <a:cs typeface="Arial" charset="0"/>
            </a:endParaRPr>
          </a:p>
        </p:txBody>
      </p:sp>
      <p:sp>
        <p:nvSpPr>
          <p:cNvPr id="9" name="Rectangle 1"/>
          <p:cNvSpPr>
            <a:spLocks noChangeArrowheads="1"/>
          </p:cNvSpPr>
          <p:nvPr/>
        </p:nvSpPr>
        <p:spPr bwMode="auto">
          <a:xfrm>
            <a:off x="304800" y="4854677"/>
            <a:ext cx="842962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anose="020B0604030504040204" pitchFamily="34" charset="0"/>
              </a:defRPr>
            </a:lvl1pPr>
            <a:lvl2pPr marL="742950" indent="-285750">
              <a:defRPr sz="2100" b="1">
                <a:solidFill>
                  <a:srgbClr val="1359A0"/>
                </a:solidFill>
                <a:latin typeface="Verdana" panose="020B0604030504040204" pitchFamily="34" charset="0"/>
              </a:defRPr>
            </a:lvl2pPr>
            <a:lvl3pPr marL="1143000" indent="-228600">
              <a:defRPr sz="2100" b="1">
                <a:solidFill>
                  <a:srgbClr val="1359A0"/>
                </a:solidFill>
                <a:latin typeface="Verdana" panose="020B0604030504040204" pitchFamily="34" charset="0"/>
              </a:defRPr>
            </a:lvl3pPr>
            <a:lvl4pPr marL="1600200" indent="-228600">
              <a:defRPr sz="2100" b="1">
                <a:solidFill>
                  <a:srgbClr val="1359A0"/>
                </a:solidFill>
                <a:latin typeface="Verdana" panose="020B0604030504040204" pitchFamily="34" charset="0"/>
              </a:defRPr>
            </a:lvl4pPr>
            <a:lvl5pPr marL="2057400" indent="-228600">
              <a:defRPr sz="2100" b="1">
                <a:solidFill>
                  <a:srgbClr val="1359A0"/>
                </a:solidFill>
                <a:latin typeface="Verdana" panose="020B0604030504040204" pitchFamily="34" charset="0"/>
              </a:defRPr>
            </a:lvl5pPr>
            <a:lvl6pPr marL="2514600" indent="-228600" eaLnBrk="0" fontAlgn="base" hangingPunct="0">
              <a:spcBef>
                <a:spcPct val="0"/>
              </a:spcBef>
              <a:spcAft>
                <a:spcPct val="0"/>
              </a:spcAft>
              <a:defRPr sz="2100" b="1">
                <a:solidFill>
                  <a:srgbClr val="1359A0"/>
                </a:solidFill>
                <a:latin typeface="Verdana" panose="020B0604030504040204" pitchFamily="34" charset="0"/>
              </a:defRPr>
            </a:lvl6pPr>
            <a:lvl7pPr marL="2971800" indent="-228600" eaLnBrk="0" fontAlgn="base" hangingPunct="0">
              <a:spcBef>
                <a:spcPct val="0"/>
              </a:spcBef>
              <a:spcAft>
                <a:spcPct val="0"/>
              </a:spcAft>
              <a:defRPr sz="2100" b="1">
                <a:solidFill>
                  <a:srgbClr val="1359A0"/>
                </a:solidFill>
                <a:latin typeface="Verdana" panose="020B0604030504040204" pitchFamily="34" charset="0"/>
              </a:defRPr>
            </a:lvl7pPr>
            <a:lvl8pPr marL="3429000" indent="-228600" eaLnBrk="0" fontAlgn="base" hangingPunct="0">
              <a:spcBef>
                <a:spcPct val="0"/>
              </a:spcBef>
              <a:spcAft>
                <a:spcPct val="0"/>
              </a:spcAft>
              <a:defRPr sz="2100" b="1">
                <a:solidFill>
                  <a:srgbClr val="1359A0"/>
                </a:solidFill>
                <a:latin typeface="Verdana" panose="020B0604030504040204" pitchFamily="34" charset="0"/>
              </a:defRPr>
            </a:lvl8pPr>
            <a:lvl9pPr marL="3886200" indent="-228600" eaLnBrk="0" fontAlgn="base" hangingPunct="0">
              <a:spcBef>
                <a:spcPct val="0"/>
              </a:spcBef>
              <a:spcAft>
                <a:spcPct val="0"/>
              </a:spcAft>
              <a:defRPr sz="2100" b="1">
                <a:solidFill>
                  <a:srgbClr val="1359A0"/>
                </a:solidFill>
                <a:latin typeface="Verdana" panose="020B0604030504040204" pitchFamily="34" charset="0"/>
              </a:defRPr>
            </a:lvl9pPr>
          </a:lstStyle>
          <a:p>
            <a:pPr eaLnBrk="1" hangingPunct="1">
              <a:defRPr/>
            </a:pPr>
            <a:r>
              <a:rPr lang="en-US" altLang="en-US" sz="3000" dirty="0" smtClean="0">
                <a:solidFill>
                  <a:schemeClr val="tx1"/>
                </a:solidFill>
              </a:rPr>
              <a:t>Pictogram</a:t>
            </a:r>
          </a:p>
          <a:p>
            <a:pPr eaLnBrk="1" hangingPunct="1">
              <a:defRPr/>
            </a:pPr>
            <a:r>
              <a:rPr kumimoji="1" lang="en-US" altLang="en-US" sz="1600" dirty="0" smtClean="0">
                <a:solidFill>
                  <a:schemeClr val="tx1"/>
                </a:solidFill>
                <a:latin typeface="Arial" panose="020B0604020202020204" pitchFamily="34" charset="0"/>
                <a:cs typeface="Arial" panose="020B0604020202020204" pitchFamily="34" charset="0"/>
              </a:rPr>
              <a:t>	A composition that may include a symbol plus other graphic elements, 	such as a border, background pattern, or color, that is intended to convey 	specific information about the hazards of a chemical. </a:t>
            </a:r>
            <a:endParaRPr lang="en-US" altLang="en-US" sz="1600" strike="sngStrike" dirty="0" smtClean="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2097088"/>
            <a:ext cx="3476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07977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6" name="Content Placeholder 2"/>
          <p:cNvSpPr txBox="1">
            <a:spLocks/>
          </p:cNvSpPr>
          <p:nvPr/>
        </p:nvSpPr>
        <p:spPr>
          <a:xfrm>
            <a:off x="303213" y="1447800"/>
            <a:ext cx="5486400" cy="4314825"/>
          </a:xfrm>
          <a:prstGeom prst="rect">
            <a:avLst/>
          </a:prstGeom>
        </p:spPr>
        <p:txBody>
          <a:bodyPr/>
          <a:lstStyle>
            <a:lvl1pPr marL="342900" indent="-342900" algn="l" defTabSz="914400" rtl="0" eaLnBrk="1" latinLnBrk="0" hangingPunct="1">
              <a:spcBef>
                <a:spcPct val="20000"/>
              </a:spcBef>
              <a:buFont typeface="Arial" pitchFamily="34" charset="0"/>
              <a:buChar char="•"/>
              <a:defRPr lang="en-US" sz="32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altLang="en-US" b="1" dirty="0" smtClean="0"/>
              <a:t>ppm</a:t>
            </a:r>
            <a:endParaRPr lang="en-US" altLang="en-US" sz="1600" b="1" dirty="0" smtClean="0"/>
          </a:p>
          <a:p>
            <a:pPr marL="0" indent="0">
              <a:buFontTx/>
              <a:buNone/>
            </a:pPr>
            <a:r>
              <a:rPr lang="en-US" altLang="en-US" sz="1600" b="1" dirty="0" smtClean="0">
                <a:latin typeface="Arial" charset="0"/>
                <a:cs typeface="Arial" charset="0"/>
              </a:rPr>
              <a:t>	parts per million</a:t>
            </a:r>
            <a:endParaRPr lang="en-US" altLang="en-US" sz="800" b="1" dirty="0" smtClean="0">
              <a:latin typeface="Arial" charset="0"/>
              <a:cs typeface="Arial" charset="0"/>
            </a:endParaRPr>
          </a:p>
          <a:p>
            <a:pPr marL="0" indent="0">
              <a:buFontTx/>
              <a:buNone/>
            </a:pPr>
            <a:endParaRPr lang="en-US" altLang="en-US" sz="800" b="1" dirty="0" smtClean="0"/>
          </a:p>
          <a:p>
            <a:pPr marL="0" indent="0">
              <a:buFontTx/>
              <a:buNone/>
            </a:pPr>
            <a:r>
              <a:rPr lang="en-US" altLang="en-US" b="1" dirty="0" smtClean="0"/>
              <a:t>Pyrophoric</a:t>
            </a:r>
            <a:endParaRPr lang="en-US" altLang="en-US" sz="1600" b="1" dirty="0" smtClean="0">
              <a:latin typeface="Arial" charset="0"/>
              <a:ea typeface="Verdana" pitchFamily="34" charset="0"/>
              <a:cs typeface="Arial" charset="0"/>
            </a:endParaRPr>
          </a:p>
          <a:p>
            <a:pPr marL="0" indent="0">
              <a:buFontTx/>
              <a:buNone/>
            </a:pPr>
            <a:r>
              <a:rPr kumimoji="1" lang="en-US" altLang="en-US" sz="1600" b="1" dirty="0" smtClean="0">
                <a:latin typeface="Arial" charset="0"/>
                <a:cs typeface="Arial" charset="0"/>
              </a:rPr>
              <a:t>	A chemical that will ignite spontaneously in 	air at a temperature of 130 degrees F or 	below.</a:t>
            </a:r>
          </a:p>
          <a:p>
            <a:pPr marL="0" indent="0" algn="just">
              <a:buFontTx/>
              <a:buNone/>
            </a:pPr>
            <a:endParaRPr lang="en-US" altLang="en-US" sz="1400" b="1" dirty="0" smtClean="0">
              <a:latin typeface="Arial" charset="0"/>
              <a:cs typeface="Arial" charset="0"/>
            </a:endParaRPr>
          </a:p>
          <a:p>
            <a:pPr marL="0" indent="0">
              <a:buFontTx/>
              <a:buNone/>
            </a:pPr>
            <a:r>
              <a:rPr lang="en-US" altLang="en-US" b="1" dirty="0" smtClean="0"/>
              <a:t>Reactivity</a:t>
            </a:r>
          </a:p>
          <a:p>
            <a:pPr marL="0" indent="0">
              <a:buFontTx/>
              <a:buNone/>
            </a:pPr>
            <a:r>
              <a:rPr lang="en-US" altLang="en-US" sz="1600" b="1" dirty="0" smtClean="0">
                <a:latin typeface="Arial" charset="0"/>
              </a:rPr>
              <a:t>	The chemical reactions of 2 or more 	substances when they come into contact 	with each other.  Of particular concern are 	chemicals that react with water, air or 	oxygen.</a:t>
            </a:r>
            <a:endParaRPr lang="en-US" altLang="en-US" b="1"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1200" y="1752600"/>
            <a:ext cx="2962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31859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A9A9FF2-2117-324A-8F87-82DD2BE4AE7F}"/>
              </a:ext>
            </a:extLst>
          </p:cNvPr>
          <p:cNvSpPr>
            <a:spLocks noGrp="1"/>
          </p:cNvSpPr>
          <p:nvPr>
            <p:ph type="body" sz="quarter" idx="10"/>
          </p:nvPr>
        </p:nvSpPr>
        <p:spPr/>
        <p:txBody>
          <a:bodyPr/>
          <a:lstStyle/>
          <a:p>
            <a:pPr marL="0" indent="0">
              <a:buNone/>
            </a:pPr>
            <a:r>
              <a:rPr lang="en-US" sz="2400" b="1" dirty="0"/>
              <a:t>The information contained herein is not intended as legal advice, is advisory only; provided on an “as is” basis, and to be used solely at the user’s risk. The information is made available without any warranty of any kind and, to the extent allowed by law, Sedgwick disclaims any and all implied warranties and representations.  All procedures and training, whether required by law or not, should be implemented and reviewed by safety and risk management professionals and legal counsel to ensure that all local, state, and federal requirements are satisfied.  Sedgwick disclaims any and all liability that may arise in connection with a user’s use of this information.</a:t>
            </a:r>
            <a:endParaRPr lang="en-US" sz="2400" dirty="0"/>
          </a:p>
          <a:p>
            <a:pPr marL="0" indent="0">
              <a:buNone/>
            </a:pPr>
            <a:endParaRPr lang="en-US" dirty="0"/>
          </a:p>
        </p:txBody>
      </p:sp>
      <p:sp>
        <p:nvSpPr>
          <p:cNvPr id="3" name="Title 2"/>
          <p:cNvSpPr>
            <a:spLocks noGrp="1"/>
          </p:cNvSpPr>
          <p:nvPr>
            <p:ph type="title"/>
          </p:nvPr>
        </p:nvSpPr>
        <p:spPr>
          <a:xfrm>
            <a:off x="1695976" y="219755"/>
            <a:ext cx="8149586" cy="400440"/>
          </a:xfrm>
          <a:prstGeom prst="rect">
            <a:avLst/>
          </a:prstGeom>
        </p:spPr>
        <p:txBody>
          <a:bodyPr/>
          <a:lstStyle/>
          <a:p>
            <a:r>
              <a:rPr lang="en-US" dirty="0"/>
              <a:t>Disclaimer</a:t>
            </a:r>
            <a:endParaRPr lang="en-US" sz="2000" dirty="0">
              <a:effectLst/>
            </a:endParaRPr>
          </a:p>
        </p:txBody>
      </p:sp>
    </p:spTree>
    <p:extLst>
      <p:ext uri="{BB962C8B-B14F-4D97-AF65-F5344CB8AC3E}">
        <p14:creationId xmlns:p14="http://schemas.microsoft.com/office/powerpoint/2010/main" val="3457229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5" name="Rectangle 4"/>
          <p:cNvSpPr>
            <a:spLocks noChangeArrowheads="1"/>
          </p:cNvSpPr>
          <p:nvPr/>
        </p:nvSpPr>
        <p:spPr bwMode="auto">
          <a:xfrm>
            <a:off x="323850" y="1447800"/>
            <a:ext cx="7905750" cy="4231928"/>
          </a:xfrm>
          <a:prstGeom prst="rect">
            <a:avLst/>
          </a:prstGeom>
          <a:noFill/>
          <a:ln>
            <a:noFill/>
          </a:ln>
          <a:extLst/>
        </p:spPr>
        <p:txBody>
          <a:bodyPr>
            <a:spAutoFit/>
          </a:bodyPr>
          <a:lstStyle/>
          <a:p>
            <a:pPr eaLnBrk="1" hangingPunct="1">
              <a:defRPr/>
            </a:pPr>
            <a:r>
              <a:rPr lang="en-US" sz="3200" b="1" dirty="0">
                <a:ea typeface="Verdana" pitchFamily="34" charset="0"/>
                <a:cs typeface="Verdana" pitchFamily="34" charset="0"/>
              </a:rPr>
              <a:t>Relative Density</a:t>
            </a:r>
          </a:p>
          <a:p>
            <a:pPr marL="914400" eaLnBrk="1" hangingPunct="1">
              <a:defRPr/>
            </a:pPr>
            <a:r>
              <a:rPr lang="en-US" b="1" dirty="0">
                <a:latin typeface="Arial" charset="0"/>
                <a:ea typeface="Verdana" pitchFamily="34" charset="0"/>
                <a:cs typeface="Arial" charset="0"/>
              </a:rPr>
              <a:t>The ratio of the density of a substance to the density of a given reference material.  </a:t>
            </a:r>
          </a:p>
          <a:p>
            <a:pPr algn="just" eaLnBrk="1" hangingPunct="1">
              <a:defRPr/>
            </a:pPr>
            <a:endParaRPr lang="en-US" sz="1100" b="1" dirty="0">
              <a:latin typeface="Arial" charset="0"/>
              <a:ea typeface="Verdana" pitchFamily="34" charset="0"/>
              <a:cs typeface="Arial" charset="0"/>
            </a:endParaRPr>
          </a:p>
          <a:p>
            <a:pPr algn="just" eaLnBrk="1" hangingPunct="1">
              <a:defRPr/>
            </a:pPr>
            <a:r>
              <a:rPr lang="en-US" sz="3200" b="1" dirty="0">
                <a:ea typeface="Verdana" pitchFamily="34" charset="0"/>
                <a:cs typeface="Verdana" pitchFamily="34" charset="0"/>
              </a:rPr>
              <a:t>RTECS</a:t>
            </a:r>
          </a:p>
          <a:p>
            <a:pPr eaLnBrk="1" hangingPunct="1">
              <a:defRPr/>
            </a:pPr>
            <a:r>
              <a:rPr kumimoji="1" lang="en-US" b="1" dirty="0">
                <a:latin typeface="Arial" charset="0"/>
                <a:cs typeface="Arial" charset="0"/>
              </a:rPr>
              <a:t>	Registry of Toxic Effects of Chemical </a:t>
            </a:r>
            <a:r>
              <a:rPr kumimoji="1" lang="en-US" b="1" dirty="0" smtClean="0">
                <a:latin typeface="Arial" charset="0"/>
                <a:cs typeface="Arial" charset="0"/>
              </a:rPr>
              <a:t>Substances</a:t>
            </a:r>
            <a:r>
              <a:rPr kumimoji="1" lang="en-US" b="1" dirty="0">
                <a:latin typeface="Arial" charset="0"/>
                <a:cs typeface="Arial" charset="0"/>
              </a:rPr>
              <a:t>.</a:t>
            </a:r>
            <a:endParaRPr lang="en-US" b="1" dirty="0">
              <a:latin typeface="Arial" charset="0"/>
              <a:ea typeface="Verdana" pitchFamily="34" charset="0"/>
              <a:cs typeface="Verdana" pitchFamily="34" charset="0"/>
            </a:endParaRPr>
          </a:p>
          <a:p>
            <a:pPr algn="just" eaLnBrk="1" hangingPunct="1">
              <a:defRPr/>
            </a:pPr>
            <a:endParaRPr lang="en-US" sz="1100" b="1" dirty="0">
              <a:ea typeface="Verdana" pitchFamily="34" charset="0"/>
              <a:cs typeface="Verdana" pitchFamily="34" charset="0"/>
            </a:endParaRPr>
          </a:p>
          <a:p>
            <a:pPr algn="just" eaLnBrk="1" hangingPunct="1">
              <a:defRPr/>
            </a:pPr>
            <a:r>
              <a:rPr lang="en-US" sz="3200" b="1" dirty="0">
                <a:ea typeface="Verdana" pitchFamily="34" charset="0"/>
                <a:cs typeface="Verdana" pitchFamily="34" charset="0"/>
              </a:rPr>
              <a:t>Sensitizer</a:t>
            </a:r>
          </a:p>
          <a:p>
            <a:pPr marL="914400" eaLnBrk="1" hangingPunct="1">
              <a:defRPr/>
            </a:pPr>
            <a:r>
              <a:rPr kumimoji="1" lang="en-US" b="1" dirty="0">
                <a:latin typeface="Arial" charset="0"/>
                <a:cs typeface="Arial" charset="0"/>
              </a:rPr>
              <a:t>A substance or chemical that may cause a person to become increasingly sensitive to a material after each exposure; eventually, exposure to only small amounts of material may produce an allergic-type reaction of the skin or respiratory tract.</a:t>
            </a:r>
            <a:endParaRPr lang="en-US" b="1" dirty="0">
              <a:latin typeface="Arial" charset="0"/>
              <a:ea typeface="Verdana" pitchFamily="34" charset="0"/>
              <a:cs typeface="Verdana" pitchFamily="34" charset="0"/>
            </a:endParaRPr>
          </a:p>
        </p:txBody>
      </p:sp>
    </p:spTree>
    <p:extLst>
      <p:ext uri="{BB962C8B-B14F-4D97-AF65-F5344CB8AC3E}">
        <p14:creationId xmlns:p14="http://schemas.microsoft.com/office/powerpoint/2010/main" val="2506491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4" name="Rectangle 1"/>
          <p:cNvSpPr>
            <a:spLocks noChangeArrowheads="1"/>
          </p:cNvSpPr>
          <p:nvPr/>
        </p:nvSpPr>
        <p:spPr bwMode="auto">
          <a:xfrm>
            <a:off x="304799" y="1447800"/>
            <a:ext cx="794446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200" dirty="0">
                <a:solidFill>
                  <a:schemeClr val="tx1"/>
                </a:solidFill>
              </a:rPr>
              <a:t>Specific Gravity</a:t>
            </a:r>
          </a:p>
          <a:p>
            <a:pPr eaLnBrk="1" hangingPunct="1"/>
            <a:endParaRPr lang="en-US" altLang="en-US" sz="1100" dirty="0">
              <a:solidFill>
                <a:schemeClr val="tx1"/>
              </a:solidFill>
            </a:endParaRPr>
          </a:p>
          <a:p>
            <a:pPr eaLnBrk="1" hangingPunct="1"/>
            <a:r>
              <a:rPr lang="en-US" altLang="en-US" sz="1800" dirty="0">
                <a:solidFill>
                  <a:schemeClr val="tx1"/>
                </a:solidFill>
              </a:rPr>
              <a:t>	</a:t>
            </a:r>
            <a:r>
              <a:rPr lang="en-US" altLang="en-US" sz="1800" dirty="0">
                <a:solidFill>
                  <a:schemeClr val="tx1"/>
                </a:solidFill>
                <a:latin typeface="Arial" charset="0"/>
                <a:cs typeface="Arial" charset="0"/>
              </a:rPr>
              <a:t>A measure of how many times lighter or </a:t>
            </a:r>
            <a:r>
              <a:rPr lang="en-US" altLang="en-US" sz="1800" dirty="0" smtClean="0">
                <a:solidFill>
                  <a:schemeClr val="tx1"/>
                </a:solidFill>
                <a:latin typeface="Arial" charset="0"/>
                <a:cs typeface="Arial" charset="0"/>
              </a:rPr>
              <a:t>heavier </a:t>
            </a:r>
            <a:r>
              <a:rPr lang="en-US" altLang="en-US" sz="1800" dirty="0">
                <a:solidFill>
                  <a:schemeClr val="tx1"/>
                </a:solidFill>
                <a:latin typeface="Arial" charset="0"/>
                <a:cs typeface="Arial" charset="0"/>
              </a:rPr>
              <a:t>a liquid or </a:t>
            </a:r>
            <a:r>
              <a:rPr lang="en-US" altLang="en-US" sz="1800" dirty="0" smtClean="0">
                <a:solidFill>
                  <a:schemeClr val="tx1"/>
                </a:solidFill>
                <a:latin typeface="Arial" charset="0"/>
                <a:cs typeface="Arial" charset="0"/>
              </a:rPr>
              <a:t>	solid is when </a:t>
            </a:r>
            <a:r>
              <a:rPr lang="en-US" altLang="en-US" sz="1800" dirty="0">
                <a:solidFill>
                  <a:schemeClr val="tx1"/>
                </a:solidFill>
                <a:latin typeface="Arial" charset="0"/>
                <a:cs typeface="Arial" charset="0"/>
              </a:rPr>
              <a:t>compared to </a:t>
            </a:r>
            <a:r>
              <a:rPr lang="en-US" altLang="en-US" sz="1800" dirty="0" smtClean="0">
                <a:solidFill>
                  <a:schemeClr val="tx1"/>
                </a:solidFill>
                <a:latin typeface="Arial" charset="0"/>
                <a:cs typeface="Arial" charset="0"/>
              </a:rPr>
              <a:t>water</a:t>
            </a:r>
            <a:r>
              <a:rPr lang="en-US" altLang="en-US" sz="1800" dirty="0">
                <a:solidFill>
                  <a:schemeClr val="tx1"/>
                </a:solidFill>
                <a:latin typeface="Arial" charset="0"/>
                <a:cs typeface="Arial" charset="0"/>
              </a:rPr>
              <a:t>, which has a specific gravity </a:t>
            </a:r>
            <a:r>
              <a:rPr lang="en-US" altLang="en-US" sz="1800" dirty="0" smtClean="0">
                <a:solidFill>
                  <a:schemeClr val="tx1"/>
                </a:solidFill>
                <a:latin typeface="Arial" charset="0"/>
                <a:cs typeface="Arial" charset="0"/>
              </a:rPr>
              <a:t>	of </a:t>
            </a:r>
            <a:r>
              <a:rPr lang="en-US" altLang="en-US" sz="1800" dirty="0">
                <a:solidFill>
                  <a:schemeClr val="tx1"/>
                </a:solidFill>
                <a:latin typeface="Arial" charset="0"/>
                <a:cs typeface="Arial" charset="0"/>
              </a:rPr>
              <a:t>1.</a:t>
            </a:r>
          </a:p>
          <a:p>
            <a:pPr algn="just" eaLnBrk="1" hangingPunct="1"/>
            <a:endParaRPr lang="en-US" altLang="en-US" sz="1800" dirty="0">
              <a:solidFill>
                <a:schemeClr val="tx1"/>
              </a:solidFill>
              <a:latin typeface="Arial" charset="0"/>
              <a:cs typeface="Arial" charset="0"/>
            </a:endParaRPr>
          </a:p>
          <a:p>
            <a:pPr eaLnBrk="1" hangingPunct="1"/>
            <a:r>
              <a:rPr lang="en-US" altLang="en-US" sz="1800" dirty="0">
                <a:solidFill>
                  <a:schemeClr val="tx1"/>
                </a:solidFill>
                <a:latin typeface="Arial" charset="0"/>
                <a:cs typeface="Arial" charset="0"/>
              </a:rPr>
              <a:t>	If the specific gravity of the material is </a:t>
            </a:r>
            <a:r>
              <a:rPr lang="en-US" altLang="en-US" sz="1800" dirty="0" smtClean="0">
                <a:solidFill>
                  <a:schemeClr val="tx1"/>
                </a:solidFill>
                <a:latin typeface="Arial" charset="0"/>
                <a:cs typeface="Arial" charset="0"/>
              </a:rPr>
              <a:t>less than </a:t>
            </a:r>
            <a:r>
              <a:rPr lang="en-US" altLang="en-US" sz="1800" dirty="0">
                <a:solidFill>
                  <a:schemeClr val="tx1"/>
                </a:solidFill>
                <a:latin typeface="Arial" charset="0"/>
                <a:cs typeface="Arial" charset="0"/>
              </a:rPr>
              <a:t>1, the material </a:t>
            </a:r>
            <a:r>
              <a:rPr lang="en-US" altLang="en-US" sz="1800" dirty="0" smtClean="0">
                <a:solidFill>
                  <a:schemeClr val="tx1"/>
                </a:solidFill>
                <a:latin typeface="Arial" charset="0"/>
                <a:cs typeface="Arial" charset="0"/>
              </a:rPr>
              <a:t>	will float </a:t>
            </a:r>
            <a:r>
              <a:rPr lang="en-US" altLang="en-US" sz="1800" dirty="0">
                <a:solidFill>
                  <a:schemeClr val="tx1"/>
                </a:solidFill>
                <a:latin typeface="Arial" charset="0"/>
                <a:cs typeface="Arial" charset="0"/>
              </a:rPr>
              <a:t>on water; if it </a:t>
            </a:r>
            <a:r>
              <a:rPr lang="en-US" altLang="en-US" sz="1800" dirty="0" smtClean="0">
                <a:solidFill>
                  <a:schemeClr val="tx1"/>
                </a:solidFill>
                <a:latin typeface="Arial" charset="0"/>
                <a:cs typeface="Arial" charset="0"/>
              </a:rPr>
              <a:t>is greater </a:t>
            </a:r>
            <a:r>
              <a:rPr lang="en-US" altLang="en-US" sz="1800" dirty="0">
                <a:solidFill>
                  <a:schemeClr val="tx1"/>
                </a:solidFill>
                <a:latin typeface="Arial" charset="0"/>
                <a:cs typeface="Arial" charset="0"/>
              </a:rPr>
              <a:t>than 1, it will sink. This helps </a:t>
            </a:r>
            <a:r>
              <a:rPr lang="en-US" altLang="en-US" sz="1800" dirty="0" smtClean="0">
                <a:solidFill>
                  <a:schemeClr val="tx1"/>
                </a:solidFill>
                <a:latin typeface="Arial" charset="0"/>
                <a:cs typeface="Arial" charset="0"/>
              </a:rPr>
              <a:t>	to predict </a:t>
            </a:r>
            <a:r>
              <a:rPr lang="en-US" altLang="en-US" sz="1800" dirty="0">
                <a:solidFill>
                  <a:schemeClr val="tx1"/>
                </a:solidFill>
                <a:latin typeface="Arial" charset="0"/>
                <a:cs typeface="Arial" charset="0"/>
              </a:rPr>
              <a:t>how a chemical will behave if it </a:t>
            </a:r>
            <a:r>
              <a:rPr lang="en-US" altLang="en-US" sz="1800" dirty="0" smtClean="0">
                <a:solidFill>
                  <a:schemeClr val="tx1"/>
                </a:solidFill>
                <a:latin typeface="Arial" charset="0"/>
                <a:cs typeface="Arial" charset="0"/>
              </a:rPr>
              <a:t>spills or </a:t>
            </a:r>
            <a:r>
              <a:rPr lang="en-US" altLang="en-US" sz="1800" dirty="0">
                <a:solidFill>
                  <a:schemeClr val="tx1"/>
                </a:solidFill>
                <a:latin typeface="Arial" charset="0"/>
                <a:cs typeface="Arial" charset="0"/>
              </a:rPr>
              <a:t>leaks. </a:t>
            </a:r>
          </a:p>
          <a:p>
            <a:pPr algn="just" eaLnBrk="1" hangingPunct="1"/>
            <a:endParaRPr lang="en-US" altLang="en-US" sz="1800" dirty="0">
              <a:solidFill>
                <a:schemeClr val="tx1"/>
              </a:solidFill>
              <a:latin typeface="Arial" charset="0"/>
              <a:cs typeface="Arial" charset="0"/>
            </a:endParaRPr>
          </a:p>
          <a:p>
            <a:pPr eaLnBrk="1" hangingPunct="1"/>
            <a:r>
              <a:rPr lang="en-US" altLang="en-US" sz="1800" dirty="0">
                <a:solidFill>
                  <a:schemeClr val="tx1"/>
                </a:solidFill>
                <a:latin typeface="Arial" charset="0"/>
                <a:cs typeface="Arial" charset="0"/>
              </a:rPr>
              <a:t>	Also, if a chemical catches fire, but its </a:t>
            </a:r>
            <a:r>
              <a:rPr lang="en-US" altLang="en-US" sz="1800" dirty="0" smtClean="0">
                <a:solidFill>
                  <a:schemeClr val="tx1"/>
                </a:solidFill>
                <a:latin typeface="Arial" charset="0"/>
                <a:cs typeface="Arial" charset="0"/>
              </a:rPr>
              <a:t>specific gravity </a:t>
            </a:r>
            <a:r>
              <a:rPr lang="en-US" altLang="en-US" sz="1800" dirty="0">
                <a:solidFill>
                  <a:schemeClr val="tx1"/>
                </a:solidFill>
                <a:latin typeface="Arial" charset="0"/>
                <a:cs typeface="Arial" charset="0"/>
              </a:rPr>
              <a:t>shows it </a:t>
            </a:r>
            <a:r>
              <a:rPr lang="en-US" altLang="en-US" sz="1800" dirty="0" smtClean="0">
                <a:solidFill>
                  <a:schemeClr val="tx1"/>
                </a:solidFill>
                <a:latin typeface="Arial" charset="0"/>
                <a:cs typeface="Arial" charset="0"/>
              </a:rPr>
              <a:t>	floats on </a:t>
            </a:r>
            <a:r>
              <a:rPr lang="en-US" altLang="en-US" sz="1800" dirty="0">
                <a:solidFill>
                  <a:schemeClr val="tx1"/>
                </a:solidFill>
                <a:latin typeface="Arial" charset="0"/>
                <a:cs typeface="Arial" charset="0"/>
              </a:rPr>
              <a:t>water, than </a:t>
            </a:r>
            <a:r>
              <a:rPr lang="en-US" altLang="en-US" sz="1800" dirty="0" smtClean="0">
                <a:solidFill>
                  <a:schemeClr val="tx1"/>
                </a:solidFill>
                <a:latin typeface="Arial" charset="0"/>
                <a:cs typeface="Arial" charset="0"/>
              </a:rPr>
              <a:t>water cannot </a:t>
            </a:r>
            <a:r>
              <a:rPr lang="en-US" altLang="en-US" sz="1800" dirty="0">
                <a:solidFill>
                  <a:schemeClr val="tx1"/>
                </a:solidFill>
                <a:latin typeface="Arial" charset="0"/>
                <a:cs typeface="Arial" charset="0"/>
              </a:rPr>
              <a:t>be used to extinguish the </a:t>
            </a:r>
            <a:r>
              <a:rPr lang="en-US" altLang="en-US" sz="1800" dirty="0" smtClean="0">
                <a:solidFill>
                  <a:schemeClr val="tx1"/>
                </a:solidFill>
                <a:latin typeface="Arial" charset="0"/>
                <a:cs typeface="Arial" charset="0"/>
              </a:rPr>
              <a:t>	blaze </a:t>
            </a:r>
            <a:r>
              <a:rPr lang="en-US" altLang="en-US" sz="1800" dirty="0">
                <a:solidFill>
                  <a:schemeClr val="tx1"/>
                </a:solidFill>
                <a:latin typeface="Arial" charset="0"/>
                <a:cs typeface="Arial" charset="0"/>
              </a:rPr>
              <a:t>and </a:t>
            </a:r>
            <a:r>
              <a:rPr lang="en-US" altLang="en-US" sz="1800" dirty="0" smtClean="0">
                <a:solidFill>
                  <a:schemeClr val="tx1"/>
                </a:solidFill>
                <a:latin typeface="Arial" charset="0"/>
                <a:cs typeface="Arial" charset="0"/>
              </a:rPr>
              <a:t>is more </a:t>
            </a:r>
            <a:r>
              <a:rPr lang="en-US" altLang="en-US" sz="1800" dirty="0">
                <a:solidFill>
                  <a:schemeClr val="tx1"/>
                </a:solidFill>
                <a:latin typeface="Arial" charset="0"/>
                <a:cs typeface="Arial" charset="0"/>
              </a:rPr>
              <a:t>likely to spread the fire than put it out.</a:t>
            </a:r>
          </a:p>
        </p:txBody>
      </p:sp>
    </p:spTree>
    <p:extLst>
      <p:ext uri="{BB962C8B-B14F-4D97-AF65-F5344CB8AC3E}">
        <p14:creationId xmlns:p14="http://schemas.microsoft.com/office/powerpoint/2010/main" val="796379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grpSp>
        <p:nvGrpSpPr>
          <p:cNvPr id="5" name="Group 4"/>
          <p:cNvGrpSpPr/>
          <p:nvPr/>
        </p:nvGrpSpPr>
        <p:grpSpPr>
          <a:xfrm>
            <a:off x="621635" y="1301749"/>
            <a:ext cx="7706288" cy="3484840"/>
            <a:chOff x="287338" y="1447800"/>
            <a:chExt cx="5503862" cy="3484840"/>
          </a:xfrm>
        </p:grpSpPr>
        <p:sp>
          <p:nvSpPr>
            <p:cNvPr id="6" name="Rectangle 1"/>
            <p:cNvSpPr>
              <a:spLocks noChangeArrowheads="1"/>
            </p:cNvSpPr>
            <p:nvPr/>
          </p:nvSpPr>
          <p:spPr bwMode="auto">
            <a:xfrm>
              <a:off x="287338" y="1447800"/>
              <a:ext cx="5181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Toxicity</a:t>
              </a:r>
            </a:p>
            <a:p>
              <a:pPr eaLnBrk="1" hangingPunct="1"/>
              <a:r>
                <a:rPr lang="en-US" altLang="en-US" sz="1600" dirty="0">
                  <a:solidFill>
                    <a:schemeClr val="tx1"/>
                  </a:solidFill>
                  <a:latin typeface="Arial" charset="0"/>
                  <a:cs typeface="Arial" charset="0"/>
                </a:rPr>
                <a:t>	The degree to which a substance is toxic </a:t>
              </a:r>
              <a:r>
                <a:rPr lang="en-US" altLang="en-US" sz="1600" dirty="0" smtClean="0">
                  <a:solidFill>
                    <a:schemeClr val="tx1"/>
                  </a:solidFill>
                  <a:latin typeface="Arial" charset="0"/>
                  <a:cs typeface="Arial" charset="0"/>
                </a:rPr>
                <a:t>or </a:t>
              </a:r>
              <a:r>
                <a:rPr lang="en-US" altLang="en-US" sz="1600" dirty="0">
                  <a:solidFill>
                    <a:schemeClr val="tx1"/>
                  </a:solidFill>
                  <a:latin typeface="Arial" charset="0"/>
                  <a:cs typeface="Arial" charset="0"/>
                </a:rPr>
                <a:t>poisonous.</a:t>
              </a:r>
              <a:endParaRPr lang="en-US" altLang="en-US" sz="4400" dirty="0">
                <a:solidFill>
                  <a:schemeClr val="tx1"/>
                </a:solidFill>
              </a:endParaRPr>
            </a:p>
          </p:txBody>
        </p:sp>
        <p:sp>
          <p:nvSpPr>
            <p:cNvPr id="7" name="Rectangle 2"/>
            <p:cNvSpPr>
              <a:spLocks noChangeArrowheads="1"/>
            </p:cNvSpPr>
            <p:nvPr/>
          </p:nvSpPr>
          <p:spPr bwMode="auto">
            <a:xfrm>
              <a:off x="287338" y="3886200"/>
              <a:ext cx="55038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Volatility</a:t>
              </a:r>
            </a:p>
            <a:p>
              <a:pPr eaLnBrk="1" hangingPunct="1"/>
              <a:r>
                <a:rPr lang="en-US" altLang="en-US" sz="1600" dirty="0">
                  <a:solidFill>
                    <a:schemeClr val="tx1"/>
                  </a:solidFill>
                  <a:latin typeface="Arial" charset="0"/>
                  <a:cs typeface="Arial" charset="0"/>
                </a:rPr>
                <a:t>	The degree of how easily a chemical or </a:t>
              </a:r>
              <a:r>
                <a:rPr lang="en-US" altLang="en-US" sz="1600" dirty="0" smtClean="0">
                  <a:solidFill>
                    <a:schemeClr val="tx1"/>
                  </a:solidFill>
                  <a:latin typeface="Arial" charset="0"/>
                  <a:cs typeface="Arial" charset="0"/>
                </a:rPr>
                <a:t>substance </a:t>
              </a:r>
              <a:r>
                <a:rPr lang="en-US" altLang="en-US" sz="1600" dirty="0">
                  <a:solidFill>
                    <a:schemeClr val="tx1"/>
                  </a:solidFill>
                  <a:latin typeface="Arial" charset="0"/>
                  <a:cs typeface="Arial" charset="0"/>
                </a:rPr>
                <a:t>changes from </a:t>
              </a:r>
              <a:r>
                <a:rPr lang="en-US" altLang="en-US" sz="1600" dirty="0" smtClean="0">
                  <a:solidFill>
                    <a:schemeClr val="tx1"/>
                  </a:solidFill>
                  <a:latin typeface="Arial" charset="0"/>
                  <a:cs typeface="Arial" charset="0"/>
                </a:rPr>
                <a:t>	liquid </a:t>
              </a:r>
              <a:r>
                <a:rPr lang="en-US" altLang="en-US" sz="1600" dirty="0">
                  <a:solidFill>
                    <a:schemeClr val="tx1"/>
                  </a:solidFill>
                  <a:latin typeface="Arial" charset="0"/>
                  <a:cs typeface="Arial" charset="0"/>
                </a:rPr>
                <a:t>to vapor at </a:t>
              </a:r>
              <a:r>
                <a:rPr lang="en-US" altLang="en-US" sz="1600" dirty="0" smtClean="0">
                  <a:solidFill>
                    <a:schemeClr val="tx1"/>
                  </a:solidFill>
                  <a:latin typeface="Arial" charset="0"/>
                  <a:cs typeface="Arial" charset="0"/>
                </a:rPr>
                <a:t>normal </a:t>
              </a:r>
              <a:r>
                <a:rPr lang="en-US" altLang="en-US" sz="1600" dirty="0">
                  <a:solidFill>
                    <a:schemeClr val="tx1"/>
                  </a:solidFill>
                  <a:latin typeface="Arial" charset="0"/>
                  <a:cs typeface="Arial" charset="0"/>
                </a:rPr>
                <a:t>temperatures and pressures.</a:t>
              </a:r>
            </a:p>
          </p:txBody>
        </p:sp>
        <p:sp>
          <p:nvSpPr>
            <p:cNvPr id="8" name="Rectangle 3"/>
            <p:cNvSpPr>
              <a:spLocks noChangeArrowheads="1"/>
            </p:cNvSpPr>
            <p:nvPr/>
          </p:nvSpPr>
          <p:spPr bwMode="auto">
            <a:xfrm>
              <a:off x="325438" y="2667000"/>
              <a:ext cx="5105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lnSpc>
                  <a:spcPct val="90000"/>
                </a:lnSpc>
              </a:pPr>
              <a:r>
                <a:rPr lang="en-US" altLang="en-US" sz="3000" dirty="0">
                  <a:solidFill>
                    <a:schemeClr val="tx1"/>
                  </a:solidFill>
                </a:rPr>
                <a:t>Vapor</a:t>
              </a:r>
            </a:p>
            <a:p>
              <a:pPr eaLnBrk="1" hangingPunct="1"/>
              <a:r>
                <a:rPr lang="en-US" altLang="en-US" sz="1600" dirty="0">
                  <a:solidFill>
                    <a:schemeClr val="tx1"/>
                  </a:solidFill>
                  <a:latin typeface="Arial" charset="0"/>
                  <a:cs typeface="Arial" charset="0"/>
                </a:rPr>
                <a:t>	The gas given off by a solid or liquid 	substance at ordinary </a:t>
              </a:r>
              <a:r>
                <a:rPr lang="en-US" altLang="en-US" sz="1600" dirty="0" smtClean="0">
                  <a:solidFill>
                    <a:schemeClr val="tx1"/>
                  </a:solidFill>
                  <a:latin typeface="Arial" charset="0"/>
                  <a:cs typeface="Arial" charset="0"/>
                </a:rPr>
                <a:t>	temperatures</a:t>
              </a:r>
              <a:r>
                <a:rPr lang="en-US" altLang="en-US" sz="1600" dirty="0">
                  <a:solidFill>
                    <a:schemeClr val="tx1"/>
                  </a:solidFill>
                  <a:latin typeface="Arial" charset="0"/>
                  <a:cs typeface="Arial" charset="0"/>
                </a:rPr>
                <a:t>.</a:t>
              </a:r>
              <a:endParaRPr lang="en-US" altLang="en-US" sz="1600" dirty="0">
                <a:solidFill>
                  <a:schemeClr val="tx1"/>
                </a:solidFill>
              </a:endParaRPr>
            </a:p>
          </p:txBody>
        </p:sp>
      </p:grpSp>
    </p:spTree>
    <p:extLst>
      <p:ext uri="{BB962C8B-B14F-4D97-AF65-F5344CB8AC3E}">
        <p14:creationId xmlns:p14="http://schemas.microsoft.com/office/powerpoint/2010/main" val="1082856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Hazard and Risk</a:t>
            </a:r>
            <a:endParaRPr lang="en-US" b="1" dirty="0"/>
          </a:p>
        </p:txBody>
      </p:sp>
      <p:sp>
        <p:nvSpPr>
          <p:cNvPr id="5" name="Rectangle 4"/>
          <p:cNvSpPr>
            <a:spLocks noChangeArrowheads="1"/>
          </p:cNvSpPr>
          <p:nvPr/>
        </p:nvSpPr>
        <p:spPr bwMode="auto">
          <a:xfrm>
            <a:off x="1581150" y="3032125"/>
            <a:ext cx="5984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eaLnBrk="1" hangingPunct="1"/>
            <a:r>
              <a:rPr lang="en-US" altLang="en-US" sz="3600" dirty="0">
                <a:solidFill>
                  <a:schemeClr val="tx1"/>
                </a:solidFill>
              </a:rPr>
              <a:t>What’s the difference?</a:t>
            </a:r>
          </a:p>
        </p:txBody>
      </p:sp>
    </p:spTree>
    <p:extLst>
      <p:ext uri="{BB962C8B-B14F-4D97-AF65-F5344CB8AC3E}">
        <p14:creationId xmlns:p14="http://schemas.microsoft.com/office/powerpoint/2010/main" val="240897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Hazard and Risk with Toxic Chemicals</a:t>
            </a:r>
            <a:endParaRPr lang="en-US" b="1" dirty="0"/>
          </a:p>
        </p:txBody>
      </p:sp>
      <p:grpSp>
        <p:nvGrpSpPr>
          <p:cNvPr id="4" name="Group 3"/>
          <p:cNvGrpSpPr/>
          <p:nvPr/>
        </p:nvGrpSpPr>
        <p:grpSpPr>
          <a:xfrm>
            <a:off x="304800" y="1260475"/>
            <a:ext cx="8458200" cy="4800600"/>
            <a:chOff x="304800" y="1524000"/>
            <a:chExt cx="8458200" cy="4800600"/>
          </a:xfrm>
        </p:grpSpPr>
        <p:pic>
          <p:nvPicPr>
            <p:cNvPr id="6" name="Picture 24" descr="MC90007268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1524000"/>
              <a:ext cx="79375" cy="4800600"/>
            </a:xfrm>
            <a:prstGeom prst="rect">
              <a:avLst/>
            </a:prstGeom>
            <a:solidFill>
              <a:schemeClr val="bg2"/>
            </a:solidFill>
            <a:ln w="9525">
              <a:solidFill>
                <a:srgbClr val="000000"/>
              </a:solidFill>
              <a:miter lim="800000"/>
              <a:headEnd/>
              <a:tailEnd/>
            </a:ln>
          </p:spPr>
        </p:pic>
        <p:sp>
          <p:nvSpPr>
            <p:cNvPr id="7" name="Rectangle 11"/>
            <p:cNvSpPr>
              <a:spLocks noChangeArrowheads="1"/>
            </p:cNvSpPr>
            <p:nvPr/>
          </p:nvSpPr>
          <p:spPr bwMode="auto">
            <a:xfrm>
              <a:off x="304800" y="1600200"/>
              <a:ext cx="25908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00050" indent="-400050">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a:endParaRPr lang="en-US" altLang="en-US" sz="2200" dirty="0"/>
            </a:p>
            <a:p>
              <a:pPr algn="ctr"/>
              <a:r>
                <a:rPr lang="en-US" altLang="en-US" sz="2200" dirty="0">
                  <a:solidFill>
                    <a:schemeClr val="tx1"/>
                  </a:solidFill>
                </a:rPr>
                <a:t>Conditions</a:t>
              </a:r>
            </a:p>
            <a:p>
              <a:endParaRPr lang="en-US" altLang="en-US" dirty="0">
                <a:solidFill>
                  <a:schemeClr val="tx1"/>
                </a:solidFill>
              </a:endParaRPr>
            </a:p>
            <a:p>
              <a:r>
                <a:rPr lang="en-US" altLang="en-US" sz="1600" dirty="0">
                  <a:solidFill>
                    <a:schemeClr val="tx1"/>
                  </a:solidFill>
                </a:rPr>
                <a:t>a.  Stored correctly</a:t>
              </a:r>
            </a:p>
            <a:p>
              <a:r>
                <a:rPr lang="en-US" altLang="en-US" sz="1600" dirty="0">
                  <a:solidFill>
                    <a:schemeClr val="tx1"/>
                  </a:solidFill>
                </a:rPr>
                <a:t>b.  Completely </a:t>
              </a:r>
            </a:p>
            <a:p>
              <a:r>
                <a:rPr lang="en-US" altLang="en-US" sz="1600" dirty="0">
                  <a:solidFill>
                    <a:schemeClr val="tx1"/>
                  </a:solidFill>
                </a:rPr>
                <a:t>     sealed</a:t>
              </a:r>
            </a:p>
            <a:p>
              <a:r>
                <a:rPr lang="en-US" altLang="en-US" sz="1600" dirty="0">
                  <a:solidFill>
                    <a:schemeClr val="tx1"/>
                  </a:solidFill>
                </a:rPr>
                <a:t>c.  Not handled</a:t>
              </a:r>
              <a:endParaRPr lang="en-US" altLang="en-US" sz="2000" dirty="0">
                <a:solidFill>
                  <a:schemeClr val="tx1"/>
                </a:solidFill>
              </a:endParaRPr>
            </a:p>
          </p:txBody>
        </p:sp>
        <p:sp>
          <p:nvSpPr>
            <p:cNvPr id="8" name="Rectangle 12"/>
            <p:cNvSpPr>
              <a:spLocks noChangeArrowheads="1"/>
            </p:cNvSpPr>
            <p:nvPr/>
          </p:nvSpPr>
          <p:spPr bwMode="auto">
            <a:xfrm>
              <a:off x="3124200" y="1600200"/>
              <a:ext cx="26670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a:endParaRPr lang="en-US" altLang="en-US" sz="2200" dirty="0"/>
            </a:p>
            <a:p>
              <a:pPr algn="ctr"/>
              <a:r>
                <a:rPr lang="en-US" altLang="en-US" sz="2200" dirty="0">
                  <a:solidFill>
                    <a:schemeClr val="tx1"/>
                  </a:solidFill>
                </a:rPr>
                <a:t>Conditions</a:t>
              </a:r>
            </a:p>
            <a:p>
              <a:endParaRPr lang="en-US" altLang="en-US" dirty="0">
                <a:solidFill>
                  <a:schemeClr val="tx1"/>
                </a:solidFill>
              </a:endParaRPr>
            </a:p>
            <a:p>
              <a:r>
                <a:rPr lang="en-US" altLang="en-US" sz="1600" dirty="0">
                  <a:solidFill>
                    <a:schemeClr val="tx1"/>
                  </a:solidFill>
                </a:rPr>
                <a:t>a.  Stored correctly</a:t>
              </a:r>
            </a:p>
            <a:p>
              <a:r>
                <a:rPr lang="en-US" altLang="en-US" sz="1600" dirty="0">
                  <a:solidFill>
                    <a:schemeClr val="tx1"/>
                  </a:solidFill>
                </a:rPr>
                <a:t>b.  Seal broken, </a:t>
              </a:r>
            </a:p>
            <a:p>
              <a:r>
                <a:rPr lang="en-US" altLang="en-US" sz="1600" dirty="0">
                  <a:solidFill>
                    <a:schemeClr val="tx1"/>
                  </a:solidFill>
                </a:rPr>
                <a:t>     toxic vapors</a:t>
              </a:r>
            </a:p>
            <a:p>
              <a:r>
                <a:rPr lang="en-US" altLang="en-US" sz="1600" dirty="0">
                  <a:solidFill>
                    <a:schemeClr val="tx1"/>
                  </a:solidFill>
                </a:rPr>
                <a:t>     escaping</a:t>
              </a:r>
            </a:p>
            <a:p>
              <a:r>
                <a:rPr lang="en-US" altLang="en-US" sz="1600" dirty="0">
                  <a:solidFill>
                    <a:schemeClr val="tx1"/>
                  </a:solidFill>
                </a:rPr>
                <a:t>c.  Unprotected</a:t>
              </a:r>
            </a:p>
            <a:p>
              <a:r>
                <a:rPr lang="en-US" altLang="en-US" sz="1600" dirty="0">
                  <a:solidFill>
                    <a:schemeClr val="tx1"/>
                  </a:solidFill>
                </a:rPr>
                <a:t>     worker</a:t>
              </a:r>
              <a:endParaRPr lang="en-US" altLang="en-US" sz="2000" dirty="0">
                <a:solidFill>
                  <a:schemeClr val="tx1"/>
                </a:solidFill>
              </a:endParaRPr>
            </a:p>
          </p:txBody>
        </p:sp>
        <p:sp>
          <p:nvSpPr>
            <p:cNvPr id="9" name="Rectangle 13"/>
            <p:cNvSpPr>
              <a:spLocks noChangeArrowheads="1"/>
            </p:cNvSpPr>
            <p:nvPr/>
          </p:nvSpPr>
          <p:spPr bwMode="auto">
            <a:xfrm>
              <a:off x="6019800" y="1600200"/>
              <a:ext cx="2743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anose="020B0604030504040204" pitchFamily="34" charset="0"/>
                </a:defRPr>
              </a:lvl1pPr>
              <a:lvl2pPr marL="742950" indent="-285750">
                <a:defRPr sz="2100" b="1">
                  <a:solidFill>
                    <a:srgbClr val="1359A0"/>
                  </a:solidFill>
                  <a:latin typeface="Verdana" panose="020B0604030504040204" pitchFamily="34" charset="0"/>
                </a:defRPr>
              </a:lvl2pPr>
              <a:lvl3pPr marL="1143000" indent="-228600">
                <a:defRPr sz="2100" b="1">
                  <a:solidFill>
                    <a:srgbClr val="1359A0"/>
                  </a:solidFill>
                  <a:latin typeface="Verdana" panose="020B0604030504040204" pitchFamily="34" charset="0"/>
                </a:defRPr>
              </a:lvl3pPr>
              <a:lvl4pPr marL="1600200" indent="-228600">
                <a:defRPr sz="2100" b="1">
                  <a:solidFill>
                    <a:srgbClr val="1359A0"/>
                  </a:solidFill>
                  <a:latin typeface="Verdana" panose="020B0604030504040204" pitchFamily="34" charset="0"/>
                </a:defRPr>
              </a:lvl4pPr>
              <a:lvl5pPr marL="2057400" indent="-228600">
                <a:defRPr sz="2100" b="1">
                  <a:solidFill>
                    <a:srgbClr val="1359A0"/>
                  </a:solidFill>
                  <a:latin typeface="Verdana" panose="020B0604030504040204" pitchFamily="34" charset="0"/>
                </a:defRPr>
              </a:lvl5pPr>
              <a:lvl6pPr marL="2514600" indent="-228600" eaLnBrk="0" fontAlgn="base" hangingPunct="0">
                <a:spcBef>
                  <a:spcPct val="0"/>
                </a:spcBef>
                <a:spcAft>
                  <a:spcPct val="0"/>
                </a:spcAft>
                <a:defRPr sz="2100" b="1">
                  <a:solidFill>
                    <a:srgbClr val="1359A0"/>
                  </a:solidFill>
                  <a:latin typeface="Verdana" panose="020B0604030504040204" pitchFamily="34" charset="0"/>
                </a:defRPr>
              </a:lvl6pPr>
              <a:lvl7pPr marL="2971800" indent="-228600" eaLnBrk="0" fontAlgn="base" hangingPunct="0">
                <a:spcBef>
                  <a:spcPct val="0"/>
                </a:spcBef>
                <a:spcAft>
                  <a:spcPct val="0"/>
                </a:spcAft>
                <a:defRPr sz="2100" b="1">
                  <a:solidFill>
                    <a:srgbClr val="1359A0"/>
                  </a:solidFill>
                  <a:latin typeface="Verdana" panose="020B0604030504040204" pitchFamily="34" charset="0"/>
                </a:defRPr>
              </a:lvl7pPr>
              <a:lvl8pPr marL="3429000" indent="-228600" eaLnBrk="0" fontAlgn="base" hangingPunct="0">
                <a:spcBef>
                  <a:spcPct val="0"/>
                </a:spcBef>
                <a:spcAft>
                  <a:spcPct val="0"/>
                </a:spcAft>
                <a:defRPr sz="2100" b="1">
                  <a:solidFill>
                    <a:srgbClr val="1359A0"/>
                  </a:solidFill>
                  <a:latin typeface="Verdana" panose="020B0604030504040204" pitchFamily="34" charset="0"/>
                </a:defRPr>
              </a:lvl8pPr>
              <a:lvl9pPr marL="3886200" indent="-228600" eaLnBrk="0" fontAlgn="base" hangingPunct="0">
                <a:spcBef>
                  <a:spcPct val="0"/>
                </a:spcBef>
                <a:spcAft>
                  <a:spcPct val="0"/>
                </a:spcAft>
                <a:defRPr sz="2100" b="1">
                  <a:solidFill>
                    <a:srgbClr val="1359A0"/>
                  </a:solidFill>
                  <a:latin typeface="Verdana" panose="020B0604030504040204" pitchFamily="34" charset="0"/>
                </a:defRPr>
              </a:lvl9pPr>
            </a:lstStyle>
            <a:p>
              <a:pPr algn="ctr">
                <a:defRPr/>
              </a:pPr>
              <a:endParaRPr lang="en-US" altLang="en-US" sz="2200" dirty="0" smtClean="0"/>
            </a:p>
            <a:p>
              <a:pPr algn="ctr">
                <a:defRPr/>
              </a:pPr>
              <a:r>
                <a:rPr lang="en-US" altLang="en-US" sz="2200" dirty="0" smtClean="0">
                  <a:solidFill>
                    <a:schemeClr val="tx1"/>
                  </a:solidFill>
                </a:rPr>
                <a:t>Conditions</a:t>
              </a:r>
            </a:p>
            <a:p>
              <a:pPr>
                <a:defRPr/>
              </a:pPr>
              <a:endParaRPr lang="en-US" altLang="en-US" dirty="0" smtClean="0">
                <a:solidFill>
                  <a:schemeClr val="tx1"/>
                </a:solidFill>
              </a:endParaRPr>
            </a:p>
            <a:p>
              <a:pPr>
                <a:defRPr/>
              </a:pPr>
              <a:r>
                <a:rPr lang="en-US" altLang="en-US" sz="1600" dirty="0" smtClean="0">
                  <a:solidFill>
                    <a:schemeClr val="tx1"/>
                  </a:solidFill>
                </a:rPr>
                <a:t>a.  Stored correctly</a:t>
              </a:r>
            </a:p>
            <a:p>
              <a:pPr marL="342900" indent="-342900">
                <a:buFontTx/>
                <a:buAutoNum type="alphaLcPeriod" startAt="2"/>
                <a:defRPr/>
              </a:pPr>
              <a:r>
                <a:rPr lang="en-US" altLang="en-US" sz="1600" dirty="0" smtClean="0">
                  <a:solidFill>
                    <a:schemeClr val="tx1"/>
                  </a:solidFill>
                </a:rPr>
                <a:t>Seal broken, toxic</a:t>
              </a:r>
            </a:p>
            <a:p>
              <a:pPr>
                <a:defRPr/>
              </a:pPr>
              <a:r>
                <a:rPr lang="en-US" altLang="en-US" sz="1600" dirty="0" smtClean="0">
                  <a:solidFill>
                    <a:schemeClr val="tx1"/>
                  </a:solidFill>
                </a:rPr>
                <a:t>     Vapors escaping        </a:t>
              </a:r>
            </a:p>
            <a:p>
              <a:pPr>
                <a:defRPr/>
              </a:pPr>
              <a:r>
                <a:rPr lang="en-US" altLang="en-US" sz="1600" dirty="0" smtClean="0">
                  <a:solidFill>
                    <a:schemeClr val="tx1"/>
                  </a:solidFill>
                </a:rPr>
                <a:t>c.  protected worker</a:t>
              </a:r>
              <a:endParaRPr lang="en-US" altLang="en-US" sz="2000" dirty="0" smtClean="0">
                <a:solidFill>
                  <a:schemeClr val="tx1"/>
                </a:solidFill>
              </a:endParaRPr>
            </a:p>
          </p:txBody>
        </p:sp>
        <p:sp>
          <p:nvSpPr>
            <p:cNvPr id="10" name="Rectangle 14"/>
            <p:cNvSpPr>
              <a:spLocks noChangeArrowheads="1"/>
            </p:cNvSpPr>
            <p:nvPr/>
          </p:nvSpPr>
          <p:spPr bwMode="auto">
            <a:xfrm>
              <a:off x="304800" y="4724400"/>
              <a:ext cx="25146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900" dirty="0">
                  <a:solidFill>
                    <a:schemeClr val="tx1"/>
                  </a:solidFill>
                </a:rPr>
                <a:t>Exposure = Zero</a:t>
              </a:r>
            </a:p>
            <a:p>
              <a:r>
                <a:rPr lang="en-US" altLang="en-US" sz="1900" dirty="0">
                  <a:solidFill>
                    <a:schemeClr val="tx1"/>
                  </a:solidFill>
                </a:rPr>
                <a:t>Hazard = High</a:t>
              </a:r>
            </a:p>
            <a:p>
              <a:r>
                <a:rPr lang="en-US" altLang="en-US" sz="1900" dirty="0">
                  <a:solidFill>
                    <a:schemeClr val="tx1"/>
                  </a:solidFill>
                </a:rPr>
                <a:t>Risk = Zero</a:t>
              </a:r>
            </a:p>
          </p:txBody>
        </p:sp>
        <p:sp>
          <p:nvSpPr>
            <p:cNvPr id="11" name="Rectangle 15"/>
            <p:cNvSpPr>
              <a:spLocks noChangeArrowheads="1"/>
            </p:cNvSpPr>
            <p:nvPr/>
          </p:nvSpPr>
          <p:spPr bwMode="auto">
            <a:xfrm>
              <a:off x="3124200" y="4724400"/>
              <a:ext cx="2667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900" dirty="0">
                  <a:solidFill>
                    <a:schemeClr val="tx1"/>
                  </a:solidFill>
                </a:rPr>
                <a:t>Exposure = High</a:t>
              </a:r>
            </a:p>
            <a:p>
              <a:r>
                <a:rPr lang="en-US" altLang="en-US" sz="1900" dirty="0">
                  <a:solidFill>
                    <a:schemeClr val="tx1"/>
                  </a:solidFill>
                </a:rPr>
                <a:t>Hazard = High</a:t>
              </a:r>
            </a:p>
            <a:p>
              <a:r>
                <a:rPr lang="en-US" altLang="en-US" sz="1900" dirty="0">
                  <a:solidFill>
                    <a:schemeClr val="tx1"/>
                  </a:solidFill>
                </a:rPr>
                <a:t>Risk = High</a:t>
              </a:r>
            </a:p>
          </p:txBody>
        </p:sp>
        <p:sp>
          <p:nvSpPr>
            <p:cNvPr id="12" name="Rectangle 16"/>
            <p:cNvSpPr>
              <a:spLocks noChangeArrowheads="1"/>
            </p:cNvSpPr>
            <p:nvPr/>
          </p:nvSpPr>
          <p:spPr bwMode="auto">
            <a:xfrm>
              <a:off x="5943600" y="4724400"/>
              <a:ext cx="2667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900" dirty="0">
                  <a:solidFill>
                    <a:schemeClr val="tx1"/>
                  </a:solidFill>
                </a:rPr>
                <a:t>Exposure = Low</a:t>
              </a:r>
            </a:p>
            <a:p>
              <a:r>
                <a:rPr lang="en-US" altLang="en-US" sz="1900" dirty="0">
                  <a:solidFill>
                    <a:schemeClr val="tx1"/>
                  </a:solidFill>
                </a:rPr>
                <a:t>Hazard = High</a:t>
              </a:r>
            </a:p>
            <a:p>
              <a:r>
                <a:rPr lang="en-US" altLang="en-US" sz="1900" dirty="0">
                  <a:solidFill>
                    <a:schemeClr val="tx1"/>
                  </a:solidFill>
                </a:rPr>
                <a:t>Risk = Low</a:t>
              </a:r>
            </a:p>
          </p:txBody>
        </p:sp>
      </p:grpSp>
      <p:pic>
        <p:nvPicPr>
          <p:cNvPr id="13" name="Picture 24" descr="MC90007268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1824" y="1260475"/>
            <a:ext cx="79375" cy="4800600"/>
          </a:xfrm>
          <a:prstGeom prst="rect">
            <a:avLst/>
          </a:prstGeom>
          <a:solidFill>
            <a:schemeClr val="bg2"/>
          </a:solidFill>
          <a:ln w="9525">
            <a:solidFill>
              <a:srgbClr val="000000"/>
            </a:solidFill>
            <a:miter lim="800000"/>
            <a:headEnd/>
            <a:tailEnd/>
          </a:ln>
        </p:spPr>
      </p:pic>
    </p:spTree>
    <p:extLst>
      <p:ext uri="{BB962C8B-B14F-4D97-AF65-F5344CB8AC3E}">
        <p14:creationId xmlns:p14="http://schemas.microsoft.com/office/powerpoint/2010/main" val="663164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GHS has 3 Broad Categories of Hazards:</a:t>
            </a:r>
          </a:p>
        </p:txBody>
      </p:sp>
      <p:sp>
        <p:nvSpPr>
          <p:cNvPr id="14" name="Rectangle 3"/>
          <p:cNvSpPr>
            <a:spLocks noChangeArrowheads="1"/>
          </p:cNvSpPr>
          <p:nvPr/>
        </p:nvSpPr>
        <p:spPr bwMode="auto">
          <a:xfrm>
            <a:off x="427703" y="1728019"/>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lvl="1" eaLnBrk="1" hangingPunct="1"/>
            <a:r>
              <a:rPr lang="en-US" altLang="en-US" sz="3200" dirty="0">
                <a:solidFill>
                  <a:schemeClr val="tx1"/>
                </a:solidFill>
              </a:rPr>
              <a:t>Health Hazards </a:t>
            </a:r>
          </a:p>
          <a:p>
            <a:pPr lvl="1" eaLnBrk="1" hangingPunct="1"/>
            <a:r>
              <a:rPr lang="en-US" altLang="en-US" sz="3200" dirty="0">
                <a:solidFill>
                  <a:schemeClr val="tx1"/>
                </a:solidFill>
              </a:rPr>
              <a:t>	</a:t>
            </a:r>
          </a:p>
          <a:p>
            <a:pPr lvl="1" eaLnBrk="1" hangingPunct="1"/>
            <a:r>
              <a:rPr lang="en-US" altLang="en-US" sz="3200" dirty="0">
                <a:solidFill>
                  <a:schemeClr val="tx1"/>
                </a:solidFill>
              </a:rPr>
              <a:t>Physical Hazards </a:t>
            </a:r>
          </a:p>
          <a:p>
            <a:pPr lvl="1" eaLnBrk="1" hangingPunct="1"/>
            <a:r>
              <a:rPr lang="en-US" altLang="en-US" sz="3200" dirty="0">
                <a:solidFill>
                  <a:schemeClr val="tx1"/>
                </a:solidFill>
              </a:rPr>
              <a:t>	</a:t>
            </a:r>
          </a:p>
          <a:p>
            <a:pPr lvl="1" eaLnBrk="1" hangingPunct="1"/>
            <a:r>
              <a:rPr lang="en-US" altLang="en-US" sz="3200" dirty="0">
                <a:solidFill>
                  <a:schemeClr val="tx1"/>
                </a:solidFill>
              </a:rPr>
              <a:t>Environmental Hazards</a:t>
            </a:r>
          </a:p>
        </p:txBody>
      </p:sp>
    </p:spTree>
    <p:extLst>
      <p:ext uri="{BB962C8B-B14F-4D97-AF65-F5344CB8AC3E}">
        <p14:creationId xmlns:p14="http://schemas.microsoft.com/office/powerpoint/2010/main" val="819028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Health Hazards</a:t>
            </a:r>
            <a:endParaRPr lang="en-US" altLang="en-US" b="1" dirty="0"/>
          </a:p>
        </p:txBody>
      </p:sp>
      <p:grpSp>
        <p:nvGrpSpPr>
          <p:cNvPr id="4" name="Group 3"/>
          <p:cNvGrpSpPr/>
          <p:nvPr/>
        </p:nvGrpSpPr>
        <p:grpSpPr>
          <a:xfrm>
            <a:off x="717755" y="2909734"/>
            <a:ext cx="7839075" cy="2800350"/>
            <a:chOff x="609600" y="3371850"/>
            <a:chExt cx="7839075" cy="2800350"/>
          </a:xfrm>
        </p:grpSpPr>
        <p:sp>
          <p:nvSpPr>
            <p:cNvPr id="5" name="Rectangle 1"/>
            <p:cNvSpPr>
              <a:spLocks noChangeArrowheads="1"/>
            </p:cNvSpPr>
            <p:nvPr/>
          </p:nvSpPr>
          <p:spPr bwMode="auto">
            <a:xfrm>
              <a:off x="609600" y="33718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buFont typeface="Arial" charset="0"/>
                <a:buChar char="•"/>
              </a:pPr>
              <a:r>
                <a:rPr lang="en-US" altLang="en-US" sz="2200" dirty="0">
                  <a:solidFill>
                    <a:schemeClr val="tx1"/>
                  </a:solidFill>
                  <a:latin typeface="Arial" charset="0"/>
                  <a:cs typeface="Arial" charset="0"/>
                </a:rPr>
                <a:t>Acute </a:t>
              </a:r>
              <a:r>
                <a:rPr lang="en-US" altLang="en-US" sz="2200" dirty="0">
                  <a:solidFill>
                    <a:schemeClr val="tx1"/>
                  </a:solidFill>
                  <a:latin typeface="Arial" charset="0"/>
                </a:rPr>
                <a:t>vs. Chronic </a:t>
              </a:r>
              <a:endParaRPr lang="en-US" altLang="en-US" sz="2200" dirty="0">
                <a:solidFill>
                  <a:schemeClr val="tx1"/>
                </a:solidFill>
                <a:latin typeface="Arial" charset="0"/>
                <a:cs typeface="Arial" charset="0"/>
              </a:endParaRPr>
            </a:p>
            <a:p>
              <a:pPr eaLnBrk="1" hangingPunct="1">
                <a:buFont typeface="Arial" charset="0"/>
                <a:buChar char="•"/>
              </a:pPr>
              <a:r>
                <a:rPr lang="en-US" altLang="en-US" sz="2200" dirty="0">
                  <a:solidFill>
                    <a:schemeClr val="tx1"/>
                  </a:solidFill>
                  <a:latin typeface="Arial" charset="0"/>
                  <a:cs typeface="Arial" charset="0"/>
                </a:rPr>
                <a:t>Aspiration</a:t>
              </a:r>
            </a:p>
            <a:p>
              <a:pPr eaLnBrk="1" hangingPunct="1">
                <a:buFont typeface="Arial" charset="0"/>
                <a:buChar char="•"/>
              </a:pPr>
              <a:r>
                <a:rPr lang="en-US" altLang="en-US" sz="2200" dirty="0">
                  <a:solidFill>
                    <a:schemeClr val="tx1"/>
                  </a:solidFill>
                  <a:latin typeface="Arial" charset="0"/>
                  <a:cs typeface="Arial" charset="0"/>
                </a:rPr>
                <a:t>Skin Corrosion or Irritation</a:t>
              </a:r>
            </a:p>
            <a:p>
              <a:pPr eaLnBrk="1" hangingPunct="1">
                <a:buFont typeface="Arial" charset="0"/>
                <a:buChar char="•"/>
              </a:pPr>
              <a:r>
                <a:rPr lang="en-US" altLang="en-US" sz="2200" dirty="0">
                  <a:solidFill>
                    <a:schemeClr val="tx1"/>
                  </a:solidFill>
                  <a:latin typeface="Arial" charset="0"/>
                  <a:cs typeface="Arial" charset="0"/>
                </a:rPr>
                <a:t>Serious Eye Damage or Irritation</a:t>
              </a:r>
            </a:p>
            <a:p>
              <a:pPr eaLnBrk="1" hangingPunct="1">
                <a:buFont typeface="Arial" charset="0"/>
                <a:buChar char="•"/>
              </a:pPr>
              <a:r>
                <a:rPr lang="en-US" altLang="en-US" sz="2200" dirty="0">
                  <a:solidFill>
                    <a:schemeClr val="tx1"/>
                  </a:solidFill>
                  <a:latin typeface="Arial" charset="0"/>
                  <a:cs typeface="Arial" charset="0"/>
                </a:rPr>
                <a:t>Respiratory or Skin Sensitization</a:t>
              </a:r>
            </a:p>
          </p:txBody>
        </p:sp>
        <p:sp>
          <p:nvSpPr>
            <p:cNvPr id="6" name="Rectangle 2"/>
            <p:cNvSpPr>
              <a:spLocks noChangeArrowheads="1"/>
            </p:cNvSpPr>
            <p:nvPr/>
          </p:nvSpPr>
          <p:spPr bwMode="auto">
            <a:xfrm>
              <a:off x="4749800" y="3400425"/>
              <a:ext cx="3698875" cy="2400300"/>
            </a:xfrm>
            <a:prstGeom prst="rect">
              <a:avLst/>
            </a:prstGeom>
            <a:noFill/>
            <a:ln>
              <a:noFill/>
            </a:ln>
            <a:extLst/>
          </p:spPr>
          <p:txBody>
            <a:bodyPr>
              <a:spAutoFit/>
            </a:bodyPr>
            <a:lstStyle/>
            <a:p>
              <a:pPr marL="342900" indent="-342900" eaLnBrk="1" hangingPunct="1">
                <a:buFont typeface="Arial" pitchFamily="34" charset="0"/>
                <a:buChar char="•"/>
                <a:defRPr/>
              </a:pPr>
              <a:r>
                <a:rPr lang="en-US" sz="2200" b="1" dirty="0">
                  <a:latin typeface="Arial" charset="0"/>
                  <a:cs typeface="Arial" charset="0"/>
                </a:rPr>
                <a:t>Germ Cell Mutagenicity</a:t>
              </a:r>
            </a:p>
            <a:p>
              <a:pPr marL="342900" indent="-342900" eaLnBrk="1" hangingPunct="1">
                <a:buFont typeface="Arial" pitchFamily="34" charset="0"/>
                <a:buChar char="•"/>
                <a:defRPr/>
              </a:pPr>
              <a:r>
                <a:rPr lang="en-US" sz="2200" b="1" dirty="0">
                  <a:latin typeface="Arial" charset="0"/>
                  <a:cs typeface="Arial" charset="0"/>
                </a:rPr>
                <a:t>Carcinogenicity</a:t>
              </a:r>
            </a:p>
            <a:p>
              <a:pPr marL="342900" indent="-342900" eaLnBrk="1" hangingPunct="1">
                <a:buFont typeface="Arial" pitchFamily="34" charset="0"/>
                <a:buChar char="•"/>
                <a:defRPr/>
              </a:pPr>
              <a:r>
                <a:rPr lang="en-US" sz="2200" b="1" dirty="0">
                  <a:latin typeface="Arial" charset="0"/>
                  <a:cs typeface="Arial" charset="0"/>
                </a:rPr>
                <a:t>Reproductive Toxicity</a:t>
              </a:r>
            </a:p>
            <a:p>
              <a:pPr marL="342900" indent="-342900" eaLnBrk="1" hangingPunct="1">
                <a:buFont typeface="Arial" pitchFamily="34" charset="0"/>
                <a:buChar char="•"/>
                <a:defRPr/>
              </a:pPr>
              <a:r>
                <a:rPr lang="en-US" sz="2200" b="1" dirty="0">
                  <a:latin typeface="Arial" charset="0"/>
                  <a:cs typeface="Arial" charset="0"/>
                </a:rPr>
                <a:t>Target Organ Systemic Toxicity</a:t>
              </a:r>
              <a:endParaRPr lang="en-US" sz="1800" b="1" dirty="0">
                <a:latin typeface="Arial" charset="0"/>
                <a:cs typeface="Arial" charset="0"/>
              </a:endParaRPr>
            </a:p>
            <a:p>
              <a:pPr marL="692150" indent="-234950" eaLnBrk="1" hangingPunct="1">
                <a:buFont typeface="Arial" pitchFamily="34" charset="0"/>
                <a:buChar char="•"/>
                <a:defRPr/>
              </a:pPr>
              <a:r>
                <a:rPr lang="en-US" sz="2000" b="1" dirty="0">
                  <a:latin typeface="Arial" charset="0"/>
                  <a:cs typeface="Arial" charset="0"/>
                </a:rPr>
                <a:t>	Single Exposure</a:t>
              </a:r>
            </a:p>
            <a:p>
              <a:pPr marL="692150" indent="-234950" eaLnBrk="1" hangingPunct="1">
                <a:buFont typeface="Arial" pitchFamily="34" charset="0"/>
                <a:buChar char="•"/>
                <a:defRPr/>
              </a:pPr>
              <a:r>
                <a:rPr lang="en-US" sz="2000" b="1" dirty="0">
                  <a:latin typeface="Arial" charset="0"/>
                  <a:cs typeface="Arial" charset="0"/>
                </a:rPr>
                <a:t>	Repeated Exposure</a:t>
              </a:r>
            </a:p>
          </p:txBody>
        </p:sp>
      </p:grpSp>
      <p:pic>
        <p:nvPicPr>
          <p:cNvPr id="7"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20513" y="1125179"/>
            <a:ext cx="2514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74670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Physical Hazards</a:t>
            </a:r>
            <a:endParaRPr lang="en-US" altLang="en-US" b="1" dirty="0"/>
          </a:p>
        </p:txBody>
      </p:sp>
      <p:grpSp>
        <p:nvGrpSpPr>
          <p:cNvPr id="8" name="Group 7"/>
          <p:cNvGrpSpPr/>
          <p:nvPr/>
        </p:nvGrpSpPr>
        <p:grpSpPr>
          <a:xfrm>
            <a:off x="533400" y="1497013"/>
            <a:ext cx="8077200" cy="2800350"/>
            <a:chOff x="533400" y="1497013"/>
            <a:chExt cx="8077200" cy="2800350"/>
          </a:xfrm>
        </p:grpSpPr>
        <p:sp>
          <p:nvSpPr>
            <p:cNvPr id="9" name="Rectangle 1"/>
            <p:cNvSpPr>
              <a:spLocks noChangeArrowheads="1"/>
            </p:cNvSpPr>
            <p:nvPr/>
          </p:nvSpPr>
          <p:spPr bwMode="auto">
            <a:xfrm>
              <a:off x="533400" y="1497013"/>
              <a:ext cx="3962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buFont typeface="Arial" charset="0"/>
                <a:buChar char="•"/>
              </a:pPr>
              <a:r>
                <a:rPr lang="en-US" altLang="en-US" sz="2200" dirty="0">
                  <a:solidFill>
                    <a:schemeClr val="tx1"/>
                  </a:solidFill>
                  <a:latin typeface="Arial" charset="0"/>
                  <a:cs typeface="Arial" charset="0"/>
                </a:rPr>
                <a:t>Explosives</a:t>
              </a:r>
            </a:p>
            <a:p>
              <a:pPr eaLnBrk="1" hangingPunct="1">
                <a:buFont typeface="Arial" charset="0"/>
                <a:buChar char="•"/>
              </a:pPr>
              <a:r>
                <a:rPr lang="en-US" altLang="en-US" sz="2200" dirty="0">
                  <a:solidFill>
                    <a:schemeClr val="tx1"/>
                  </a:solidFill>
                  <a:latin typeface="Arial" charset="0"/>
                  <a:cs typeface="Arial" charset="0"/>
                </a:rPr>
                <a:t>Flammable Liquids, Gases, Solids, or Aerosols</a:t>
              </a:r>
            </a:p>
            <a:p>
              <a:pPr eaLnBrk="1" hangingPunct="1">
                <a:buFont typeface="Arial" charset="0"/>
                <a:buChar char="•"/>
              </a:pPr>
              <a:r>
                <a:rPr lang="en-US" altLang="en-US" sz="2200" dirty="0">
                  <a:solidFill>
                    <a:schemeClr val="tx1"/>
                  </a:solidFill>
                  <a:latin typeface="Arial" charset="0"/>
                  <a:cs typeface="Arial" charset="0"/>
                </a:rPr>
                <a:t>Oxidizing Liquids, Gases, or Solids</a:t>
              </a:r>
            </a:p>
            <a:p>
              <a:pPr eaLnBrk="1" hangingPunct="1">
                <a:buFont typeface="Arial" charset="0"/>
                <a:buChar char="•"/>
              </a:pPr>
              <a:r>
                <a:rPr lang="en-US" altLang="en-US" sz="2200" dirty="0">
                  <a:solidFill>
                    <a:schemeClr val="tx1"/>
                  </a:solidFill>
                  <a:latin typeface="Arial" charset="0"/>
                  <a:cs typeface="Arial" charset="0"/>
                </a:rPr>
                <a:t>Self-Reactive Substances</a:t>
              </a:r>
            </a:p>
            <a:p>
              <a:pPr eaLnBrk="1" hangingPunct="1">
                <a:buFont typeface="Arial" charset="0"/>
                <a:buChar char="•"/>
              </a:pPr>
              <a:r>
                <a:rPr lang="en-US" altLang="en-US" sz="2200" dirty="0">
                  <a:solidFill>
                    <a:schemeClr val="tx1"/>
                  </a:solidFill>
                  <a:latin typeface="Arial" charset="0"/>
                  <a:cs typeface="Arial" charset="0"/>
                </a:rPr>
                <a:t>Pyrophoric Liquids or Solids</a:t>
              </a:r>
            </a:p>
          </p:txBody>
        </p:sp>
        <p:sp>
          <p:nvSpPr>
            <p:cNvPr id="10" name="Rectangle 2"/>
            <p:cNvSpPr>
              <a:spLocks noChangeArrowheads="1"/>
            </p:cNvSpPr>
            <p:nvPr/>
          </p:nvSpPr>
          <p:spPr bwMode="auto">
            <a:xfrm>
              <a:off x="4805363" y="1497013"/>
              <a:ext cx="38052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buFont typeface="Arial" charset="0"/>
                <a:buChar char="•"/>
              </a:pPr>
              <a:r>
                <a:rPr lang="en-US" altLang="en-US" sz="2200" dirty="0">
                  <a:solidFill>
                    <a:schemeClr val="tx1"/>
                  </a:solidFill>
                  <a:latin typeface="Arial" charset="0"/>
                  <a:cs typeface="Arial" charset="0"/>
                </a:rPr>
                <a:t>Self-Heating Substances</a:t>
              </a:r>
            </a:p>
            <a:p>
              <a:pPr eaLnBrk="1" hangingPunct="1">
                <a:buFont typeface="Arial" charset="0"/>
                <a:buChar char="•"/>
              </a:pPr>
              <a:r>
                <a:rPr lang="en-US" altLang="en-US" sz="2200" dirty="0">
                  <a:solidFill>
                    <a:schemeClr val="tx1"/>
                  </a:solidFill>
                  <a:latin typeface="Arial" charset="0"/>
                  <a:cs typeface="Arial" charset="0"/>
                </a:rPr>
                <a:t>Substances, which on contact with water, emit flammable gases</a:t>
              </a:r>
            </a:p>
            <a:p>
              <a:pPr eaLnBrk="1" hangingPunct="1">
                <a:buFont typeface="Arial" charset="0"/>
                <a:buChar char="•"/>
              </a:pPr>
              <a:r>
                <a:rPr lang="en-US" altLang="en-US" sz="2200" dirty="0">
                  <a:solidFill>
                    <a:schemeClr val="tx1"/>
                  </a:solidFill>
                  <a:latin typeface="Arial" charset="0"/>
                  <a:cs typeface="Arial" charset="0"/>
                </a:rPr>
                <a:t>Substances Corrosive to  a Metal</a:t>
              </a:r>
            </a:p>
            <a:p>
              <a:pPr eaLnBrk="1" hangingPunct="1">
                <a:buFont typeface="Arial" charset="0"/>
                <a:buChar char="•"/>
              </a:pPr>
              <a:r>
                <a:rPr lang="en-US" altLang="en-US" sz="2200" dirty="0">
                  <a:solidFill>
                    <a:schemeClr val="tx1"/>
                  </a:solidFill>
                  <a:latin typeface="Arial" charset="0"/>
                  <a:cs typeface="Arial" charset="0"/>
                </a:rPr>
                <a:t>Gases Under Pressure</a:t>
              </a:r>
            </a:p>
          </p:txBody>
        </p:sp>
      </p:grpSp>
      <p:pic>
        <p:nvPicPr>
          <p:cNvPr id="1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4409767"/>
            <a:ext cx="80772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555379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Environmental Hazards</a:t>
            </a:r>
            <a:endParaRPr lang="en-US" altLang="en-US" b="1" dirty="0"/>
          </a:p>
        </p:txBody>
      </p:sp>
      <p:sp>
        <p:nvSpPr>
          <p:cNvPr id="7" name="Rectangle 4"/>
          <p:cNvSpPr>
            <a:spLocks noChangeArrowheads="1"/>
          </p:cNvSpPr>
          <p:nvPr/>
        </p:nvSpPr>
        <p:spPr bwMode="auto">
          <a:xfrm>
            <a:off x="457200" y="1256070"/>
            <a:ext cx="55626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2200" dirty="0">
                <a:solidFill>
                  <a:schemeClr val="tx1"/>
                </a:solidFill>
                <a:latin typeface="Arial" charset="0"/>
                <a:cs typeface="Arial" charset="0"/>
              </a:rPr>
              <a:t>Hazardous to the Aquatic Environment</a:t>
            </a:r>
          </a:p>
          <a:p>
            <a:pPr eaLnBrk="1" hangingPunct="1"/>
            <a:endParaRPr lang="en-US" altLang="en-US" sz="2200" dirty="0">
              <a:solidFill>
                <a:schemeClr val="tx1"/>
              </a:solidFill>
              <a:latin typeface="Arial" charset="0"/>
              <a:cs typeface="Arial" charset="0"/>
            </a:endParaRPr>
          </a:p>
          <a:p>
            <a:pPr lvl="1" eaLnBrk="1" hangingPunct="1"/>
            <a:r>
              <a:rPr lang="en-US" altLang="en-US" sz="2200" dirty="0">
                <a:solidFill>
                  <a:schemeClr val="tx1"/>
                </a:solidFill>
                <a:latin typeface="Arial" charset="0"/>
                <a:cs typeface="Arial" charset="0"/>
              </a:rPr>
              <a:t>	</a:t>
            </a:r>
            <a:r>
              <a:rPr lang="en-US" altLang="en-US" sz="2000" dirty="0">
                <a:solidFill>
                  <a:schemeClr val="tx1"/>
                </a:solidFill>
                <a:latin typeface="Arial" charset="0"/>
                <a:cs typeface="Arial" charset="0"/>
              </a:rPr>
              <a:t>Acute Aquatic Toxicity</a:t>
            </a:r>
          </a:p>
          <a:p>
            <a:pPr lvl="1" eaLnBrk="1" hangingPunct="1"/>
            <a:r>
              <a:rPr lang="en-US" altLang="en-US" sz="2000" dirty="0">
                <a:solidFill>
                  <a:schemeClr val="tx1"/>
                </a:solidFill>
                <a:latin typeface="Arial" charset="0"/>
                <a:cs typeface="Arial" charset="0"/>
              </a:rPr>
              <a:t>	Chronic Aquatic Toxicity</a:t>
            </a:r>
          </a:p>
          <a:p>
            <a:pPr lvl="2" eaLnBrk="1" hangingPunct="1"/>
            <a:r>
              <a:rPr lang="en-US" altLang="en-US" sz="2000" dirty="0">
                <a:solidFill>
                  <a:schemeClr val="tx1"/>
                </a:solidFill>
                <a:latin typeface="Arial" charset="0"/>
                <a:cs typeface="Arial" charset="0"/>
              </a:rPr>
              <a:t>Bioaccumulation Potential</a:t>
            </a:r>
          </a:p>
          <a:p>
            <a:pPr lvl="2" eaLnBrk="1" hangingPunct="1"/>
            <a:r>
              <a:rPr lang="en-US" altLang="en-US" sz="2000" dirty="0">
                <a:solidFill>
                  <a:schemeClr val="tx1"/>
                </a:solidFill>
                <a:latin typeface="Arial" charset="0"/>
                <a:cs typeface="Arial" charset="0"/>
              </a:rPr>
              <a:t>Rapid Degradability</a:t>
            </a:r>
          </a:p>
          <a:p>
            <a:pPr eaLnBrk="1" hangingPunct="1"/>
            <a:endParaRPr lang="en-US" altLang="en-US" sz="2200" dirty="0">
              <a:solidFill>
                <a:schemeClr val="tx1"/>
              </a:solidFill>
              <a:latin typeface="Arial" charset="0"/>
              <a:cs typeface="Arial" charset="0"/>
            </a:endParaRPr>
          </a:p>
          <a:p>
            <a:pPr eaLnBrk="1" hangingPunct="1"/>
            <a:r>
              <a:rPr lang="en-US" altLang="en-US" sz="2200" dirty="0">
                <a:solidFill>
                  <a:schemeClr val="tx1"/>
                </a:solidFill>
                <a:latin typeface="Arial" charset="0"/>
                <a:cs typeface="Arial" charset="0"/>
              </a:rPr>
              <a:t>Hazardous to the Ozone Layer</a:t>
            </a:r>
          </a:p>
          <a:p>
            <a:pPr eaLnBrk="1" hangingPunct="1"/>
            <a:endParaRPr lang="en-US" altLang="en-US" sz="2200" dirty="0">
              <a:solidFill>
                <a:schemeClr val="tx1"/>
              </a:solidFill>
              <a:latin typeface="Arial" charset="0"/>
              <a:cs typeface="Arial" charset="0"/>
            </a:endParaRPr>
          </a:p>
          <a:p>
            <a:pPr eaLnBrk="1" hangingPunct="1"/>
            <a:r>
              <a:rPr lang="en-US" altLang="en-US" sz="2200" dirty="0">
                <a:solidFill>
                  <a:schemeClr val="tx1"/>
                </a:solidFill>
                <a:latin typeface="Arial" charset="0"/>
                <a:cs typeface="Arial" charset="0"/>
              </a:rPr>
              <a:t>Hazardous to Wildlife or Plants</a:t>
            </a:r>
          </a:p>
        </p:txBody>
      </p:sp>
      <p:grpSp>
        <p:nvGrpSpPr>
          <p:cNvPr id="12" name="Group 11"/>
          <p:cNvGrpSpPr/>
          <p:nvPr/>
        </p:nvGrpSpPr>
        <p:grpSpPr>
          <a:xfrm>
            <a:off x="4648200" y="1172495"/>
            <a:ext cx="3810000" cy="5086350"/>
            <a:chOff x="4648200" y="1447800"/>
            <a:chExt cx="3810000" cy="5086350"/>
          </a:xfrm>
        </p:grpSpPr>
        <p:pic>
          <p:nvPicPr>
            <p:cNvPr id="13" name="Picture 7" descr="MC90005763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5105400"/>
              <a:ext cx="1809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MP91021638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447800"/>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8" descr="MC900446106[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3229895"/>
            <a:ext cx="1685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503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HAZCOM Written Program</a:t>
            </a:r>
            <a:endParaRPr lang="en-US" altLang="en-US" b="1" dirty="0"/>
          </a:p>
        </p:txBody>
      </p:sp>
      <p:sp>
        <p:nvSpPr>
          <p:cNvPr id="8" name="Rectangle 1"/>
          <p:cNvSpPr>
            <a:spLocks noChangeArrowheads="1"/>
          </p:cNvSpPr>
          <p:nvPr/>
        </p:nvSpPr>
        <p:spPr bwMode="auto">
          <a:xfrm>
            <a:off x="304800" y="2133600"/>
            <a:ext cx="6477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lnSpc>
                <a:spcPct val="90000"/>
              </a:lnSpc>
            </a:pPr>
            <a:r>
              <a:rPr lang="en-US" altLang="en-US" sz="2800" dirty="0">
                <a:solidFill>
                  <a:schemeClr val="tx1"/>
                </a:solidFill>
              </a:rPr>
              <a:t>Must include:</a:t>
            </a:r>
          </a:p>
          <a:p>
            <a:pPr eaLnBrk="1" hangingPunct="1">
              <a:lnSpc>
                <a:spcPct val="90000"/>
              </a:lnSpc>
            </a:pPr>
            <a:endParaRPr lang="en-US" altLang="en-US" sz="2200" dirty="0">
              <a:solidFill>
                <a:schemeClr val="tx1"/>
              </a:solidFill>
            </a:endParaRPr>
          </a:p>
          <a:p>
            <a:pPr lvl="1" eaLnBrk="1" hangingPunct="1">
              <a:lnSpc>
                <a:spcPct val="90000"/>
              </a:lnSpc>
            </a:pPr>
            <a:r>
              <a:rPr lang="en-US" altLang="en-US" sz="2200" dirty="0">
                <a:solidFill>
                  <a:schemeClr val="tx1"/>
                </a:solidFill>
              </a:rPr>
              <a:t>A List of Hazardous Chemicals Present in the Workplace</a:t>
            </a:r>
          </a:p>
          <a:p>
            <a:pPr lvl="1" eaLnBrk="1" hangingPunct="1">
              <a:lnSpc>
                <a:spcPct val="90000"/>
              </a:lnSpc>
            </a:pPr>
            <a:endParaRPr lang="en-US" altLang="en-US" sz="2200" dirty="0">
              <a:solidFill>
                <a:schemeClr val="tx1"/>
              </a:solidFill>
            </a:endParaRPr>
          </a:p>
          <a:p>
            <a:pPr lvl="1" eaLnBrk="1" hangingPunct="1">
              <a:lnSpc>
                <a:spcPct val="90000"/>
              </a:lnSpc>
            </a:pPr>
            <a:r>
              <a:rPr lang="en-US" altLang="en-US" sz="2200" dirty="0">
                <a:solidFill>
                  <a:schemeClr val="tx1"/>
                </a:solidFill>
              </a:rPr>
              <a:t>SDSs</a:t>
            </a:r>
          </a:p>
          <a:p>
            <a:pPr lvl="1" eaLnBrk="1" hangingPunct="1">
              <a:lnSpc>
                <a:spcPct val="90000"/>
              </a:lnSpc>
            </a:pPr>
            <a:endParaRPr lang="en-US" altLang="en-US" sz="2200" dirty="0">
              <a:solidFill>
                <a:schemeClr val="tx1"/>
              </a:solidFill>
            </a:endParaRPr>
          </a:p>
          <a:p>
            <a:pPr lvl="1" eaLnBrk="1" hangingPunct="1">
              <a:lnSpc>
                <a:spcPct val="90000"/>
              </a:lnSpc>
            </a:pPr>
            <a:r>
              <a:rPr lang="en-US" altLang="en-US" sz="2200" dirty="0">
                <a:solidFill>
                  <a:schemeClr val="tx1"/>
                </a:solidFill>
              </a:rPr>
              <a:t>Labeling System</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2133600"/>
            <a:ext cx="25574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50046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What is Hazard Communication?</a:t>
            </a:r>
            <a:endParaRPr lang="en-US" b="1" dirty="0"/>
          </a:p>
        </p:txBody>
      </p:sp>
      <p:sp>
        <p:nvSpPr>
          <p:cNvPr id="5" name="Rectangle 3"/>
          <p:cNvSpPr>
            <a:spLocks noChangeArrowheads="1"/>
          </p:cNvSpPr>
          <p:nvPr/>
        </p:nvSpPr>
        <p:spPr bwMode="auto">
          <a:xfrm>
            <a:off x="1054509" y="2227316"/>
            <a:ext cx="3505200" cy="2362200"/>
          </a:xfrm>
          <a:prstGeom prst="rect">
            <a:avLst/>
          </a:prstGeom>
          <a:noFill/>
          <a:ln w="28575">
            <a:solidFill>
              <a:srgbClr val="B80808"/>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eaLnBrk="1" hangingPunct="1"/>
            <a:r>
              <a:rPr lang="en-US" altLang="en-US" dirty="0">
                <a:solidFill>
                  <a:srgbClr val="003366"/>
                </a:solidFill>
              </a:rPr>
              <a:t>2012 revisions align with the United Nation’s GLOBALLY</a:t>
            </a:r>
            <a:br>
              <a:rPr lang="en-US" altLang="en-US" dirty="0">
                <a:solidFill>
                  <a:srgbClr val="003366"/>
                </a:solidFill>
              </a:rPr>
            </a:br>
            <a:r>
              <a:rPr lang="en-US" altLang="en-US" dirty="0">
                <a:solidFill>
                  <a:srgbClr val="003366"/>
                </a:solidFill>
              </a:rPr>
              <a:t>HARMONIZED </a:t>
            </a:r>
            <a:br>
              <a:rPr lang="en-US" altLang="en-US" dirty="0">
                <a:solidFill>
                  <a:srgbClr val="003366"/>
                </a:solidFill>
              </a:rPr>
            </a:br>
            <a:r>
              <a:rPr lang="en-US" altLang="en-US" dirty="0">
                <a:solidFill>
                  <a:srgbClr val="003366"/>
                </a:solidFill>
              </a:rPr>
              <a:t>SYSTEM - GHS of Classification and Labeling of Chemicals </a:t>
            </a:r>
          </a:p>
        </p:txBody>
      </p:sp>
      <p:pic>
        <p:nvPicPr>
          <p:cNvPr id="6" name="Picture 12"/>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5159477" y="1665186"/>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14212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HAZCOM Written Program</a:t>
            </a:r>
            <a:endParaRPr lang="en-US" altLang="en-US" b="1" dirty="0"/>
          </a:p>
        </p:txBody>
      </p:sp>
      <p:sp>
        <p:nvSpPr>
          <p:cNvPr id="5" name="Rectangle 1"/>
          <p:cNvSpPr>
            <a:spLocks noChangeArrowheads="1"/>
          </p:cNvSpPr>
          <p:nvPr/>
        </p:nvSpPr>
        <p:spPr bwMode="auto">
          <a:xfrm>
            <a:off x="304800" y="1664827"/>
            <a:ext cx="6477000"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a:defRPr sz="2100" b="1">
                <a:solidFill>
                  <a:srgbClr val="1359A0"/>
                </a:solidFill>
                <a:latin typeface="Verdana" pitchFamily="34" charset="0"/>
              </a:defRPr>
            </a:lvl5pPr>
            <a:lvl6pPr eaLnBrk="0" fontAlgn="base" hangingPunct="0">
              <a:spcBef>
                <a:spcPct val="0"/>
              </a:spcBef>
              <a:spcAft>
                <a:spcPct val="0"/>
              </a:spcAft>
              <a:defRPr sz="2100" b="1">
                <a:solidFill>
                  <a:srgbClr val="1359A0"/>
                </a:solidFill>
                <a:latin typeface="Verdana" pitchFamily="34" charset="0"/>
              </a:defRPr>
            </a:lvl6pPr>
            <a:lvl7pPr eaLnBrk="0" fontAlgn="base" hangingPunct="0">
              <a:spcBef>
                <a:spcPct val="0"/>
              </a:spcBef>
              <a:spcAft>
                <a:spcPct val="0"/>
              </a:spcAft>
              <a:defRPr sz="2100" b="1">
                <a:solidFill>
                  <a:srgbClr val="1359A0"/>
                </a:solidFill>
                <a:latin typeface="Verdana" pitchFamily="34" charset="0"/>
              </a:defRPr>
            </a:lvl7pPr>
            <a:lvl8pPr eaLnBrk="0" fontAlgn="base" hangingPunct="0">
              <a:spcBef>
                <a:spcPct val="0"/>
              </a:spcBef>
              <a:spcAft>
                <a:spcPct val="0"/>
              </a:spcAft>
              <a:defRPr sz="2100" b="1">
                <a:solidFill>
                  <a:srgbClr val="1359A0"/>
                </a:solidFill>
                <a:latin typeface="Verdana" pitchFamily="34" charset="0"/>
              </a:defRPr>
            </a:lvl8pPr>
            <a:lvl9pPr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2800" dirty="0">
                <a:solidFill>
                  <a:schemeClr val="tx1"/>
                </a:solidFill>
              </a:rPr>
              <a:t>Must include: </a:t>
            </a:r>
            <a:endParaRPr lang="en-US" altLang="en-US" sz="1900" dirty="0">
              <a:solidFill>
                <a:schemeClr val="tx1"/>
              </a:solidFill>
            </a:endParaRPr>
          </a:p>
          <a:p>
            <a:pPr eaLnBrk="1" hangingPunct="1"/>
            <a:endParaRPr lang="en-US" altLang="en-US" sz="1900" dirty="0">
              <a:solidFill>
                <a:schemeClr val="tx1"/>
              </a:solidFill>
            </a:endParaRPr>
          </a:p>
          <a:p>
            <a:pPr lvl="1" eaLnBrk="1" hangingPunct="1"/>
            <a:r>
              <a:rPr lang="en-US" altLang="en-US" sz="2200" dirty="0">
                <a:solidFill>
                  <a:schemeClr val="tx1"/>
                </a:solidFill>
              </a:rPr>
              <a:t>Employee Training </a:t>
            </a:r>
          </a:p>
          <a:p>
            <a:pPr lvl="4" eaLnBrk="1" hangingPunct="1"/>
            <a:endParaRPr lang="en-US" altLang="en-US" sz="2200" dirty="0">
              <a:solidFill>
                <a:schemeClr val="tx1"/>
              </a:solidFill>
            </a:endParaRPr>
          </a:p>
          <a:p>
            <a:pPr lvl="1" eaLnBrk="1" hangingPunct="1"/>
            <a:r>
              <a:rPr lang="en-US" altLang="en-US" sz="2200" dirty="0">
                <a:solidFill>
                  <a:schemeClr val="tx1"/>
                </a:solidFill>
              </a:rPr>
              <a:t>Information Regarding </a:t>
            </a:r>
          </a:p>
          <a:p>
            <a:pPr lvl="1" eaLnBrk="1" hangingPunct="1"/>
            <a:r>
              <a:rPr lang="en-US" altLang="en-US" sz="2200" dirty="0">
                <a:solidFill>
                  <a:schemeClr val="tx1"/>
                </a:solidFill>
              </a:rPr>
              <a:t>Non-Routine Hazards</a:t>
            </a:r>
          </a:p>
          <a:p>
            <a:pPr lvl="4" eaLnBrk="1" hangingPunct="1"/>
            <a:endParaRPr lang="en-US" altLang="en-US" sz="2200" dirty="0">
              <a:solidFill>
                <a:schemeClr val="tx1"/>
              </a:solidFill>
            </a:endParaRPr>
          </a:p>
          <a:p>
            <a:pPr lvl="1" eaLnBrk="1" hangingPunct="1"/>
            <a:r>
              <a:rPr lang="en-US" altLang="en-US" sz="2200" dirty="0">
                <a:solidFill>
                  <a:schemeClr val="tx1"/>
                </a:solidFill>
              </a:rPr>
              <a:t>Methods of Informing </a:t>
            </a:r>
            <a:br>
              <a:rPr lang="en-US" altLang="en-US" sz="2200" dirty="0">
                <a:solidFill>
                  <a:schemeClr val="tx1"/>
                </a:solidFill>
              </a:rPr>
            </a:br>
            <a:r>
              <a:rPr lang="en-US" altLang="en-US" sz="2200" dirty="0">
                <a:solidFill>
                  <a:schemeClr val="tx1"/>
                </a:solidFill>
              </a:rPr>
              <a:t>Employers of Other </a:t>
            </a:r>
            <a:br>
              <a:rPr lang="en-US" altLang="en-US" sz="2200" dirty="0">
                <a:solidFill>
                  <a:schemeClr val="tx1"/>
                </a:solidFill>
              </a:rPr>
            </a:br>
            <a:r>
              <a:rPr lang="en-US" altLang="en-US" sz="2200" dirty="0">
                <a:solidFill>
                  <a:schemeClr val="tx1"/>
                </a:solidFill>
              </a:rPr>
              <a:t>Workers</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0142" y="1906998"/>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76689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HAZCOM Written Program</a:t>
            </a:r>
            <a:endParaRPr lang="en-US" altLang="en-US" b="1" dirty="0"/>
          </a:p>
        </p:txBody>
      </p:sp>
      <p:sp>
        <p:nvSpPr>
          <p:cNvPr id="7" name="Rectangle 1"/>
          <p:cNvSpPr>
            <a:spLocks noChangeArrowheads="1"/>
          </p:cNvSpPr>
          <p:nvPr/>
        </p:nvSpPr>
        <p:spPr bwMode="auto">
          <a:xfrm>
            <a:off x="762000" y="1917291"/>
            <a:ext cx="449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2200" dirty="0">
                <a:solidFill>
                  <a:schemeClr val="tx1"/>
                </a:solidFill>
              </a:rPr>
              <a:t>Required to be available to workers upon request.</a:t>
            </a:r>
          </a:p>
          <a:p>
            <a:pPr algn="just" eaLnBrk="1" hangingPunct="1"/>
            <a:endParaRPr lang="en-US" altLang="en-US" sz="2200" dirty="0">
              <a:solidFill>
                <a:schemeClr val="tx1"/>
              </a:solidFill>
            </a:endParaRPr>
          </a:p>
          <a:p>
            <a:pPr eaLnBrk="1" hangingPunct="1"/>
            <a:r>
              <a:rPr lang="en-US" altLang="en-US" sz="2200" dirty="0">
                <a:solidFill>
                  <a:schemeClr val="tx1"/>
                </a:solidFill>
              </a:rPr>
              <a:t>Does not have to be accessible to every work area and every work shift.</a:t>
            </a:r>
          </a:p>
        </p:txBody>
      </p:sp>
      <p:pic>
        <p:nvPicPr>
          <p:cNvPr id="8" name="Picture 7" descr="MC900434867[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7687" y="1762432"/>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rot="200315">
            <a:off x="6629401" y="2680111"/>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400" dirty="0">
                <a:solidFill>
                  <a:schemeClr val="bg1"/>
                </a:solidFill>
              </a:rPr>
              <a:t>HAZCOM</a:t>
            </a:r>
          </a:p>
        </p:txBody>
      </p:sp>
    </p:spTree>
    <p:extLst>
      <p:ext uri="{BB962C8B-B14F-4D97-AF65-F5344CB8AC3E}">
        <p14:creationId xmlns:p14="http://schemas.microsoft.com/office/powerpoint/2010/main" val="4003715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Accessing HAZCOM Documents</a:t>
            </a:r>
            <a:endParaRPr lang="en-US" altLang="en-US" b="1" dirty="0"/>
          </a:p>
        </p:txBody>
      </p:sp>
      <p:sp>
        <p:nvSpPr>
          <p:cNvPr id="6" name="Rectangle 1"/>
          <p:cNvSpPr>
            <a:spLocks noChangeArrowheads="1"/>
          </p:cNvSpPr>
          <p:nvPr/>
        </p:nvSpPr>
        <p:spPr bwMode="auto">
          <a:xfrm>
            <a:off x="304800" y="1533833"/>
            <a:ext cx="669925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2800" dirty="0">
                <a:solidFill>
                  <a:schemeClr val="tx1"/>
                </a:solidFill>
              </a:rPr>
              <a:t>Workers must know the location of and how to obtain:</a:t>
            </a:r>
            <a:endParaRPr lang="en-US" altLang="en-US" sz="1900" dirty="0">
              <a:solidFill>
                <a:schemeClr val="tx1"/>
              </a:solidFill>
            </a:endParaRPr>
          </a:p>
          <a:p>
            <a:pPr eaLnBrk="1" hangingPunct="1"/>
            <a:endParaRPr lang="en-US" altLang="en-US" sz="1900" dirty="0">
              <a:solidFill>
                <a:schemeClr val="tx1"/>
              </a:solidFill>
            </a:endParaRPr>
          </a:p>
          <a:p>
            <a:pPr eaLnBrk="1" hangingPunct="1"/>
            <a:endParaRPr lang="en-US" altLang="en-US" sz="1900" dirty="0">
              <a:solidFill>
                <a:schemeClr val="tx1"/>
              </a:solidFill>
            </a:endParaRPr>
          </a:p>
          <a:p>
            <a:pPr lvl="1" eaLnBrk="1" hangingPunct="1"/>
            <a:r>
              <a:rPr lang="en-US" altLang="en-US" sz="2200" dirty="0">
                <a:solidFill>
                  <a:schemeClr val="tx1"/>
                </a:solidFill>
              </a:rPr>
              <a:t>The Written HAZCOM Program</a:t>
            </a:r>
          </a:p>
          <a:p>
            <a:pPr lvl="1" eaLnBrk="1" hangingPunct="1"/>
            <a:endParaRPr lang="en-US" altLang="en-US" sz="2200" dirty="0">
              <a:solidFill>
                <a:schemeClr val="tx1"/>
              </a:solidFill>
            </a:endParaRPr>
          </a:p>
          <a:p>
            <a:pPr lvl="1" eaLnBrk="1" hangingPunct="1"/>
            <a:r>
              <a:rPr lang="en-US" altLang="en-US" sz="2200" dirty="0">
                <a:solidFill>
                  <a:schemeClr val="tx1"/>
                </a:solidFill>
              </a:rPr>
              <a:t>Lists of Hazardous Chemicals</a:t>
            </a:r>
          </a:p>
          <a:p>
            <a:pPr lvl="1" eaLnBrk="1" hangingPunct="1"/>
            <a:endParaRPr lang="en-US" altLang="en-US" sz="2200" dirty="0">
              <a:solidFill>
                <a:schemeClr val="tx1"/>
              </a:solidFill>
            </a:endParaRPr>
          </a:p>
          <a:p>
            <a:pPr lvl="1" eaLnBrk="1" hangingPunct="1"/>
            <a:r>
              <a:rPr lang="en-US" altLang="en-US" sz="2200" dirty="0">
                <a:solidFill>
                  <a:schemeClr val="tx1"/>
                </a:solidFill>
              </a:rPr>
              <a:t>SDSs</a:t>
            </a:r>
          </a:p>
        </p:txBody>
      </p:sp>
      <p:pic>
        <p:nvPicPr>
          <p:cNvPr id="1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5387" y="2168013"/>
            <a:ext cx="27908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33918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Routes of Entry</a:t>
            </a:r>
            <a:endParaRPr lang="en-US" altLang="en-US" b="1" dirty="0"/>
          </a:p>
        </p:txBody>
      </p:sp>
      <p:sp>
        <p:nvSpPr>
          <p:cNvPr id="5" name="Rectangle 7"/>
          <p:cNvSpPr>
            <a:spLocks noChangeArrowheads="1"/>
          </p:cNvSpPr>
          <p:nvPr/>
        </p:nvSpPr>
        <p:spPr bwMode="auto">
          <a:xfrm>
            <a:off x="304800" y="1297858"/>
            <a:ext cx="8458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00050" indent="-400050">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a:r>
              <a:rPr lang="en-US" altLang="en-US" sz="3600" dirty="0">
                <a:solidFill>
                  <a:schemeClr val="tx1"/>
                </a:solidFill>
              </a:rPr>
              <a:t>Inhalation</a:t>
            </a:r>
          </a:p>
          <a:p>
            <a:pPr algn="ctr"/>
            <a:r>
              <a:rPr lang="en-US" altLang="en-US" sz="3600" dirty="0">
                <a:solidFill>
                  <a:schemeClr val="tx1"/>
                </a:solidFill>
              </a:rPr>
              <a:t>	 </a:t>
            </a:r>
          </a:p>
          <a:p>
            <a:pPr algn="ctr"/>
            <a:r>
              <a:rPr lang="en-US" altLang="en-US" sz="3600" dirty="0">
                <a:solidFill>
                  <a:schemeClr val="tx1"/>
                </a:solidFill>
              </a:rPr>
              <a:t>Absorption</a:t>
            </a:r>
          </a:p>
          <a:p>
            <a:pPr algn="ctr"/>
            <a:r>
              <a:rPr lang="en-US" altLang="en-US" sz="3600" dirty="0">
                <a:solidFill>
                  <a:schemeClr val="tx1"/>
                </a:solidFill>
              </a:rPr>
              <a:t>	 </a:t>
            </a:r>
          </a:p>
          <a:p>
            <a:pPr algn="ctr"/>
            <a:r>
              <a:rPr lang="en-US" altLang="en-US" sz="3600" dirty="0">
                <a:solidFill>
                  <a:schemeClr val="tx1"/>
                </a:solidFill>
              </a:rPr>
              <a:t>Ingestion</a:t>
            </a:r>
          </a:p>
          <a:p>
            <a:pPr algn="ctr"/>
            <a:r>
              <a:rPr lang="en-US" altLang="en-US" sz="3600" dirty="0">
                <a:solidFill>
                  <a:schemeClr val="tx1"/>
                </a:solidFill>
              </a:rPr>
              <a:t>	 </a:t>
            </a:r>
          </a:p>
          <a:p>
            <a:pPr algn="ctr"/>
            <a:r>
              <a:rPr lang="en-US" altLang="en-US" sz="3600" dirty="0">
                <a:solidFill>
                  <a:schemeClr val="tx1"/>
                </a:solidFill>
              </a:rPr>
              <a:t>Injection</a:t>
            </a:r>
          </a:p>
        </p:txBody>
      </p:sp>
    </p:spTree>
    <p:extLst>
      <p:ext uri="{BB962C8B-B14F-4D97-AF65-F5344CB8AC3E}">
        <p14:creationId xmlns:p14="http://schemas.microsoft.com/office/powerpoint/2010/main" val="1652705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Inhalation</a:t>
            </a:r>
            <a:endParaRPr lang="en-US" altLang="en-US" b="1" dirty="0"/>
          </a:p>
        </p:txBody>
      </p:sp>
      <p:sp>
        <p:nvSpPr>
          <p:cNvPr id="4" name="Rectangle 1"/>
          <p:cNvSpPr>
            <a:spLocks noChangeArrowheads="1"/>
          </p:cNvSpPr>
          <p:nvPr/>
        </p:nvSpPr>
        <p:spPr bwMode="auto">
          <a:xfrm>
            <a:off x="3733800" y="1676400"/>
            <a:ext cx="47244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2600" dirty="0">
                <a:solidFill>
                  <a:schemeClr val="tx1"/>
                </a:solidFill>
              </a:rPr>
              <a:t>Acute Effects:</a:t>
            </a:r>
            <a:r>
              <a:rPr lang="en-US" altLang="en-US" sz="2800" dirty="0">
                <a:solidFill>
                  <a:schemeClr val="tx1"/>
                </a:solidFill>
              </a:rPr>
              <a:t> </a:t>
            </a:r>
          </a:p>
          <a:p>
            <a:pPr lvl="1" eaLnBrk="1" hangingPunct="1"/>
            <a:r>
              <a:rPr lang="en-US" altLang="en-US" sz="1800" dirty="0">
                <a:solidFill>
                  <a:schemeClr val="tx1"/>
                </a:solidFill>
              </a:rPr>
              <a:t>Immediate Irritation or Burning of Nose, Throat or Lungs, Dizziness, Headache, Loss of Consciousness *</a:t>
            </a:r>
          </a:p>
          <a:p>
            <a:pPr lvl="1" eaLnBrk="1" hangingPunct="1"/>
            <a:endParaRPr lang="en-US" altLang="en-US" sz="2000" dirty="0">
              <a:solidFill>
                <a:schemeClr val="tx1"/>
              </a:solidFill>
            </a:endParaRPr>
          </a:p>
          <a:p>
            <a:pPr eaLnBrk="1" hangingPunct="1"/>
            <a:r>
              <a:rPr lang="en-US" altLang="en-US" sz="2600" dirty="0">
                <a:solidFill>
                  <a:schemeClr val="tx1"/>
                </a:solidFill>
              </a:rPr>
              <a:t>Chronic Effects:</a:t>
            </a:r>
            <a:r>
              <a:rPr lang="en-US" altLang="en-US" sz="2200" dirty="0">
                <a:solidFill>
                  <a:schemeClr val="tx1"/>
                </a:solidFill>
              </a:rPr>
              <a:t> </a:t>
            </a:r>
          </a:p>
          <a:p>
            <a:pPr lvl="1" eaLnBrk="1" hangingPunct="1"/>
            <a:r>
              <a:rPr lang="en-US" altLang="en-US" sz="1800" dirty="0">
                <a:solidFill>
                  <a:schemeClr val="tx1"/>
                </a:solidFill>
              </a:rPr>
              <a:t>Respiratory Illnesses, Cancer.</a:t>
            </a:r>
          </a:p>
          <a:p>
            <a:pPr lvl="1" eaLnBrk="1" hangingPunct="1"/>
            <a:r>
              <a:rPr lang="en-US" altLang="en-US" sz="1800" dirty="0">
                <a:solidFill>
                  <a:schemeClr val="tx1"/>
                </a:solidFill>
              </a:rPr>
              <a:t>Once Inside the Body, May Circulate in the Bloodstream &amp; Cause Other Systemic Conditions *</a:t>
            </a:r>
          </a:p>
        </p:txBody>
      </p:sp>
      <p:pic>
        <p:nvPicPr>
          <p:cNvPr id="6" name="Picture 15" descr="th?id=H">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600200"/>
            <a:ext cx="30972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457200" y="5943600"/>
            <a:ext cx="815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200" dirty="0">
                <a:solidFill>
                  <a:schemeClr val="tx1"/>
                </a:solidFill>
                <a:latin typeface="Arial" charset="0"/>
              </a:rPr>
              <a:t>* NOTE -  Not all chemicals cause the effects listed.  Refer to the chemical SDS for more specific information.</a:t>
            </a:r>
          </a:p>
        </p:txBody>
      </p:sp>
    </p:spTree>
    <p:extLst>
      <p:ext uri="{BB962C8B-B14F-4D97-AF65-F5344CB8AC3E}">
        <p14:creationId xmlns:p14="http://schemas.microsoft.com/office/powerpoint/2010/main" val="3713007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Absorption</a:t>
            </a:r>
            <a:endParaRPr lang="en-US" altLang="en-US" b="1" dirty="0"/>
          </a:p>
        </p:txBody>
      </p:sp>
      <p:sp>
        <p:nvSpPr>
          <p:cNvPr id="8" name="Rectangle 1"/>
          <p:cNvSpPr>
            <a:spLocks noChangeArrowheads="1"/>
          </p:cNvSpPr>
          <p:nvPr/>
        </p:nvSpPr>
        <p:spPr bwMode="auto">
          <a:xfrm>
            <a:off x="3352800" y="1676400"/>
            <a:ext cx="556260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600" dirty="0">
                <a:solidFill>
                  <a:schemeClr val="tx1"/>
                </a:solidFill>
              </a:rPr>
              <a:t>Acute Effects:</a:t>
            </a:r>
            <a:r>
              <a:rPr lang="en-US" altLang="en-US" dirty="0">
                <a:solidFill>
                  <a:schemeClr val="tx1"/>
                </a:solidFill>
              </a:rPr>
              <a:t> </a:t>
            </a:r>
          </a:p>
          <a:p>
            <a:pPr lvl="1"/>
            <a:r>
              <a:rPr lang="en-US" altLang="en-US" dirty="0">
                <a:solidFill>
                  <a:schemeClr val="tx1"/>
                </a:solidFill>
              </a:rPr>
              <a:t>	</a:t>
            </a:r>
            <a:r>
              <a:rPr lang="en-US" altLang="en-US" sz="1800" dirty="0">
                <a:solidFill>
                  <a:schemeClr val="tx1"/>
                </a:solidFill>
              </a:rPr>
              <a:t>Immediate Irritation, Burns, Blisters, Open Wounds to Skin or Eyes, Itchy/Flaky Skin, Temporary Loss of Vision</a:t>
            </a:r>
          </a:p>
          <a:p>
            <a:pPr lvl="1"/>
            <a:endParaRPr lang="en-US" altLang="en-US" dirty="0">
              <a:solidFill>
                <a:schemeClr val="tx1"/>
              </a:solidFill>
            </a:endParaRPr>
          </a:p>
          <a:p>
            <a:r>
              <a:rPr lang="en-US" altLang="en-US" sz="2600" dirty="0">
                <a:solidFill>
                  <a:schemeClr val="tx1"/>
                </a:solidFill>
              </a:rPr>
              <a:t>Chronic Effects:</a:t>
            </a:r>
            <a:r>
              <a:rPr lang="en-US" altLang="en-US" dirty="0">
                <a:solidFill>
                  <a:schemeClr val="tx1"/>
                </a:solidFill>
              </a:rPr>
              <a:t> </a:t>
            </a:r>
          </a:p>
          <a:p>
            <a:pPr lvl="1"/>
            <a:r>
              <a:rPr lang="en-US" altLang="en-US" dirty="0">
                <a:solidFill>
                  <a:schemeClr val="tx1"/>
                </a:solidFill>
              </a:rPr>
              <a:t>	</a:t>
            </a:r>
            <a:r>
              <a:rPr lang="en-US" altLang="en-US" sz="1800" dirty="0">
                <a:solidFill>
                  <a:schemeClr val="tx1"/>
                </a:solidFill>
              </a:rPr>
              <a:t>Contact Dermatitis (Sensitivity), Blindness, Cancer. </a:t>
            </a:r>
          </a:p>
          <a:p>
            <a:pPr lvl="1"/>
            <a:endParaRPr lang="en-US" altLang="en-US" sz="1800" dirty="0">
              <a:solidFill>
                <a:schemeClr val="tx1"/>
              </a:solidFill>
            </a:endParaRPr>
          </a:p>
          <a:p>
            <a:pPr lvl="1"/>
            <a:r>
              <a:rPr lang="en-US" altLang="en-US" sz="1800" dirty="0">
                <a:solidFill>
                  <a:schemeClr val="tx1"/>
                </a:solidFill>
              </a:rPr>
              <a:t>	Once Absorbed Through Skin,  May be Transported by Bloodstream to Target Organs &amp; Cause Other Systemic Conditions</a:t>
            </a:r>
          </a:p>
        </p:txBody>
      </p:sp>
      <p:grpSp>
        <p:nvGrpSpPr>
          <p:cNvPr id="9" name="Group 8"/>
          <p:cNvGrpSpPr/>
          <p:nvPr/>
        </p:nvGrpSpPr>
        <p:grpSpPr>
          <a:xfrm>
            <a:off x="533400" y="1676400"/>
            <a:ext cx="2819400" cy="4203700"/>
            <a:chOff x="533400" y="1676400"/>
            <a:chExt cx="2819400" cy="4203700"/>
          </a:xfrm>
        </p:grpSpPr>
        <p:pic>
          <p:nvPicPr>
            <p:cNvPr id="10" name="Picture 9" descr="pouring liqui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6764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urned hand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86200"/>
              <a:ext cx="2819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17813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Ingestion</a:t>
            </a:r>
            <a:endParaRPr lang="en-US" altLang="en-US" b="1" dirty="0"/>
          </a:p>
        </p:txBody>
      </p:sp>
      <p:sp>
        <p:nvSpPr>
          <p:cNvPr id="7" name="Rectangle 7"/>
          <p:cNvSpPr>
            <a:spLocks noChangeArrowheads="1"/>
          </p:cNvSpPr>
          <p:nvPr/>
        </p:nvSpPr>
        <p:spPr bwMode="auto">
          <a:xfrm>
            <a:off x="4114800" y="1371600"/>
            <a:ext cx="4419600" cy="4339650"/>
          </a:xfrm>
          <a:prstGeom prst="rect">
            <a:avLst/>
          </a:prstGeom>
          <a:noFill/>
          <a:ln>
            <a:noFill/>
          </a:ln>
          <a:effectLst/>
          <a:extLst/>
        </p:spPr>
        <p:txBody>
          <a:bodyPr>
            <a:spAutoFit/>
          </a:bodyPr>
          <a:lstStyle/>
          <a:p>
            <a:pPr>
              <a:defRPr/>
            </a:pPr>
            <a:r>
              <a:rPr lang="en-US" sz="2600" b="1" dirty="0"/>
              <a:t>Acute Effects:</a:t>
            </a:r>
          </a:p>
          <a:p>
            <a:pPr marL="914400">
              <a:defRPr/>
            </a:pPr>
            <a:r>
              <a:rPr lang="en-US" sz="1600" b="1" dirty="0"/>
              <a:t>Immediate Irritation to the Mouth, Throat or Digestive Tract; Nausea, Stomach Pain; Breathing Difficulties; Dizziness.</a:t>
            </a:r>
          </a:p>
          <a:p>
            <a:pPr marL="914400">
              <a:defRPr/>
            </a:pPr>
            <a:endParaRPr lang="en-US" sz="1600" b="1" dirty="0"/>
          </a:p>
          <a:p>
            <a:pPr marL="914400">
              <a:defRPr/>
            </a:pPr>
            <a:r>
              <a:rPr lang="en-US" sz="1600" b="1" dirty="0"/>
              <a:t>Chemicals may also enter lungs during swallowing or vomiting.</a:t>
            </a:r>
          </a:p>
          <a:p>
            <a:pPr>
              <a:defRPr/>
            </a:pPr>
            <a:endParaRPr lang="en-US" sz="1600" b="1" dirty="0"/>
          </a:p>
          <a:p>
            <a:pPr>
              <a:defRPr/>
            </a:pPr>
            <a:r>
              <a:rPr lang="en-US" sz="2600" b="1" dirty="0"/>
              <a:t>Chronic Effects:</a:t>
            </a:r>
          </a:p>
          <a:p>
            <a:pPr marL="914400">
              <a:defRPr/>
            </a:pPr>
            <a:r>
              <a:rPr lang="en-US" sz="1600" b="1" dirty="0"/>
              <a:t>Cancer; Permanent Damage to Digestive Tract; Once Absorbed Through Stomach or Intestine Lining, may be Transported by Bloodstream to Target Organs &amp; Cause Other Systemic Conditions</a:t>
            </a:r>
          </a:p>
        </p:txBody>
      </p:sp>
      <p:grpSp>
        <p:nvGrpSpPr>
          <p:cNvPr id="12" name="Group 11"/>
          <p:cNvGrpSpPr/>
          <p:nvPr/>
        </p:nvGrpSpPr>
        <p:grpSpPr>
          <a:xfrm>
            <a:off x="457200" y="1219200"/>
            <a:ext cx="3581400" cy="4991100"/>
            <a:chOff x="457200" y="1428750"/>
            <a:chExt cx="3581400" cy="4991100"/>
          </a:xfrm>
        </p:grpSpPr>
        <p:pic>
          <p:nvPicPr>
            <p:cNvPr id="13" name="Picture 8" descr="th?id=H">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42875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th?id=H">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4038600"/>
              <a:ext cx="3581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2821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Injection</a:t>
            </a:r>
            <a:endParaRPr lang="en-US" altLang="en-US" b="1" dirty="0"/>
          </a:p>
        </p:txBody>
      </p:sp>
      <p:sp>
        <p:nvSpPr>
          <p:cNvPr id="8" name="Rectangle 9"/>
          <p:cNvSpPr>
            <a:spLocks noChangeArrowheads="1"/>
          </p:cNvSpPr>
          <p:nvPr/>
        </p:nvSpPr>
        <p:spPr bwMode="auto">
          <a:xfrm>
            <a:off x="3733800" y="1673942"/>
            <a:ext cx="4724400" cy="3908762"/>
          </a:xfrm>
          <a:prstGeom prst="rect">
            <a:avLst/>
          </a:prstGeom>
          <a:noFill/>
          <a:ln>
            <a:noFill/>
          </a:ln>
          <a:effectLst/>
          <a:extLst/>
        </p:spPr>
        <p:txBody>
          <a:bodyPr>
            <a:spAutoFit/>
          </a:bodyPr>
          <a:lstStyle/>
          <a:p>
            <a:pPr>
              <a:defRPr/>
            </a:pPr>
            <a:r>
              <a:rPr lang="en-US" sz="2400" b="1" dirty="0"/>
              <a:t>Acute Effects: </a:t>
            </a:r>
          </a:p>
          <a:p>
            <a:pPr lvl="1">
              <a:defRPr/>
            </a:pPr>
            <a:r>
              <a:rPr lang="en-US" sz="2000" b="1" dirty="0"/>
              <a:t>	Most Common; Chemical has 	Immediate Access into 	Bloodstream; Effects Similar to 	Absorption</a:t>
            </a:r>
          </a:p>
          <a:p>
            <a:pPr lvl="1">
              <a:defRPr/>
            </a:pPr>
            <a:endParaRPr lang="en-US" sz="2000" b="1" dirty="0"/>
          </a:p>
          <a:p>
            <a:pPr>
              <a:defRPr/>
            </a:pPr>
            <a:r>
              <a:rPr lang="en-US" sz="2400" b="1" dirty="0"/>
              <a:t>Chronic Effects: </a:t>
            </a:r>
          </a:p>
          <a:p>
            <a:pPr marL="914400" lvl="1">
              <a:defRPr/>
            </a:pPr>
            <a:r>
              <a:rPr lang="en-US" sz="2000" b="1" dirty="0"/>
              <a:t>Least Common; May be Transported by Bloodstream to Target Organs &amp; Cause Systemic Conditions; Effects Similar to Absorption</a:t>
            </a:r>
          </a:p>
        </p:txBody>
      </p:sp>
      <p:grpSp>
        <p:nvGrpSpPr>
          <p:cNvPr id="9" name="Group 8"/>
          <p:cNvGrpSpPr/>
          <p:nvPr/>
        </p:nvGrpSpPr>
        <p:grpSpPr>
          <a:xfrm>
            <a:off x="609600" y="795338"/>
            <a:ext cx="2438400" cy="5359656"/>
            <a:chOff x="609600" y="795338"/>
            <a:chExt cx="2438400" cy="5707062"/>
          </a:xfrm>
        </p:grpSpPr>
        <p:pic>
          <p:nvPicPr>
            <p:cNvPr id="10" name="Picture 11" descr="hand with nail through 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795338"/>
              <a:ext cx="22098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F:\training\waterblasting\8-8-06_0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251200"/>
              <a:ext cx="2438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149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Protective Measures</a:t>
            </a:r>
            <a:endParaRPr lang="en-US" altLang="en-US" b="1" dirty="0"/>
          </a:p>
        </p:txBody>
      </p:sp>
      <p:sp>
        <p:nvSpPr>
          <p:cNvPr id="7" name="Rectangle 1"/>
          <p:cNvSpPr>
            <a:spLocks noChangeArrowheads="1"/>
          </p:cNvSpPr>
          <p:nvPr/>
        </p:nvSpPr>
        <p:spPr bwMode="auto">
          <a:xfrm>
            <a:off x="304800" y="1337188"/>
            <a:ext cx="4800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200" dirty="0">
                <a:solidFill>
                  <a:schemeClr val="tx1"/>
                </a:solidFill>
              </a:rPr>
              <a:t>Hierarchy of Controls:</a:t>
            </a:r>
            <a:endParaRPr lang="en-US" altLang="en-US" sz="2000" dirty="0">
              <a:solidFill>
                <a:schemeClr val="tx1"/>
              </a:solidFill>
            </a:endParaRPr>
          </a:p>
          <a:p>
            <a:pPr eaLnBrk="1" hangingPunct="1"/>
            <a:endParaRPr lang="en-US" altLang="en-US" sz="2000" dirty="0">
              <a:solidFill>
                <a:schemeClr val="tx1"/>
              </a:solidFill>
            </a:endParaRPr>
          </a:p>
          <a:p>
            <a:pPr lvl="1" eaLnBrk="1" hangingPunct="1"/>
            <a:r>
              <a:rPr lang="en-US" altLang="en-US" sz="2400" dirty="0">
                <a:solidFill>
                  <a:schemeClr val="tx1"/>
                </a:solidFill>
              </a:rPr>
              <a:t>Engineering Controls</a:t>
            </a:r>
          </a:p>
          <a:p>
            <a:pPr lvl="1" eaLnBrk="1" hangingPunct="1"/>
            <a:endParaRPr lang="en-US" altLang="en-US" sz="2400" dirty="0">
              <a:solidFill>
                <a:schemeClr val="tx1"/>
              </a:solidFill>
            </a:endParaRPr>
          </a:p>
          <a:p>
            <a:pPr lvl="1" eaLnBrk="1" hangingPunct="1"/>
            <a:r>
              <a:rPr lang="en-US" altLang="en-US" sz="2400" dirty="0">
                <a:solidFill>
                  <a:schemeClr val="tx1"/>
                </a:solidFill>
              </a:rPr>
              <a:t>Work Practices / Administrative Controls</a:t>
            </a:r>
          </a:p>
          <a:p>
            <a:pPr lvl="1" eaLnBrk="1" hangingPunct="1"/>
            <a:endParaRPr lang="en-US" altLang="en-US" sz="2400" dirty="0">
              <a:solidFill>
                <a:schemeClr val="tx1"/>
              </a:solidFill>
            </a:endParaRPr>
          </a:p>
          <a:p>
            <a:pPr lvl="1" eaLnBrk="1" hangingPunct="1"/>
            <a:r>
              <a:rPr lang="en-US" altLang="en-US" sz="2400" dirty="0">
                <a:solidFill>
                  <a:schemeClr val="tx1"/>
                </a:solidFill>
              </a:rPr>
              <a:t>Personal Protective </a:t>
            </a:r>
            <a:br>
              <a:rPr lang="en-US" altLang="en-US" sz="2400" dirty="0">
                <a:solidFill>
                  <a:schemeClr val="tx1"/>
                </a:solidFill>
              </a:rPr>
            </a:br>
            <a:r>
              <a:rPr lang="en-US" altLang="en-US" sz="2400" dirty="0">
                <a:solidFill>
                  <a:schemeClr val="tx1"/>
                </a:solidFill>
              </a:rPr>
              <a:t>Equipment - PPE</a:t>
            </a:r>
          </a:p>
        </p:txBody>
      </p:sp>
      <p:pic>
        <p:nvPicPr>
          <p:cNvPr id="12"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5575" y="1337188"/>
            <a:ext cx="30924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509699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5" name="Group 4"/>
          <p:cNvGrpSpPr/>
          <p:nvPr/>
        </p:nvGrpSpPr>
        <p:grpSpPr>
          <a:xfrm>
            <a:off x="457200" y="1138442"/>
            <a:ext cx="8199438" cy="5099050"/>
            <a:chOff x="457200" y="1335088"/>
            <a:chExt cx="8199438" cy="5099050"/>
          </a:xfrm>
        </p:grpSpPr>
        <p:pic>
          <p:nvPicPr>
            <p:cNvPr id="6" name="Picture 21" descr="th?id=H">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335088"/>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3962400" y="1349375"/>
              <a:ext cx="3810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a:r>
                <a:rPr lang="en-US" altLang="en-US" sz="2200" dirty="0">
                  <a:solidFill>
                    <a:schemeClr val="tx1"/>
                  </a:solidFill>
                </a:rPr>
                <a:t>Engineering Controls</a:t>
              </a:r>
            </a:p>
            <a:p>
              <a:pPr algn="ctr"/>
              <a:r>
                <a:rPr lang="en-US" altLang="en-US" sz="1600" dirty="0">
                  <a:solidFill>
                    <a:schemeClr val="tx1"/>
                  </a:solidFill>
                </a:rPr>
                <a:t>Preferred Method</a:t>
              </a:r>
            </a:p>
            <a:p>
              <a:pPr algn="ctr"/>
              <a:r>
                <a:rPr lang="en-US" altLang="en-US" sz="1800" dirty="0">
                  <a:solidFill>
                    <a:schemeClr val="tx1"/>
                  </a:solidFill>
                </a:rPr>
                <a:t>_____________</a:t>
              </a:r>
            </a:p>
            <a:p>
              <a:pPr algn="ctr"/>
              <a:endParaRPr lang="en-US" altLang="en-US" sz="800" dirty="0">
                <a:solidFill>
                  <a:schemeClr val="tx1"/>
                </a:solidFill>
              </a:endParaRPr>
            </a:p>
            <a:p>
              <a:pPr algn="ctr"/>
              <a:r>
                <a:rPr lang="en-US" altLang="en-US" sz="2000" dirty="0">
                  <a:solidFill>
                    <a:schemeClr val="tx1"/>
                  </a:solidFill>
                </a:rPr>
                <a:t>Ventilation </a:t>
              </a:r>
              <a:r>
                <a:rPr lang="en-US" altLang="en-US" sz="1800" dirty="0">
                  <a:solidFill>
                    <a:schemeClr val="tx1"/>
                  </a:solidFill>
                </a:rPr>
                <a:t>- </a:t>
              </a:r>
              <a:r>
                <a:rPr lang="en-US" altLang="en-US" sz="1600" dirty="0">
                  <a:solidFill>
                    <a:schemeClr val="tx1"/>
                  </a:solidFill>
                </a:rPr>
                <a:t>Most Common</a:t>
              </a:r>
            </a:p>
          </p:txBody>
        </p:sp>
        <p:pic>
          <p:nvPicPr>
            <p:cNvPr id="9"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75275" y="2935288"/>
              <a:ext cx="32813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igure 1: Air movers come in various siz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89163" y="4324350"/>
              <a:ext cx="3179762"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5751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What is Hazard Communication?</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0767" y="1280651"/>
            <a:ext cx="26670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 name="Picture 5" descr="hm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3213" y="1115961"/>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1542" y="4191000"/>
            <a:ext cx="60198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742642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11" name="Group 10"/>
          <p:cNvGrpSpPr/>
          <p:nvPr/>
        </p:nvGrpSpPr>
        <p:grpSpPr>
          <a:xfrm>
            <a:off x="545691" y="1106129"/>
            <a:ext cx="8120063" cy="4992688"/>
            <a:chOff x="457200" y="1371600"/>
            <a:chExt cx="8120063" cy="4992688"/>
          </a:xfrm>
        </p:grpSpPr>
        <p:sp>
          <p:nvSpPr>
            <p:cNvPr id="12" name="Text Box 9"/>
            <p:cNvSpPr txBox="1">
              <a:spLocks noChangeArrowheads="1"/>
            </p:cNvSpPr>
            <p:nvPr/>
          </p:nvSpPr>
          <p:spPr bwMode="auto">
            <a:xfrm>
              <a:off x="4495800" y="1371600"/>
              <a:ext cx="3810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a:r>
                <a:rPr lang="en-US" altLang="en-US" sz="2200" dirty="0">
                  <a:solidFill>
                    <a:schemeClr val="tx1"/>
                  </a:solidFill>
                </a:rPr>
                <a:t>Engineering Controls</a:t>
              </a:r>
            </a:p>
            <a:p>
              <a:pPr algn="ctr"/>
              <a:r>
                <a:rPr lang="en-US" altLang="en-US" sz="1600" dirty="0">
                  <a:solidFill>
                    <a:schemeClr val="tx1"/>
                  </a:solidFill>
                </a:rPr>
                <a:t>Preferred Method</a:t>
              </a:r>
            </a:p>
            <a:p>
              <a:pPr algn="ctr"/>
              <a:r>
                <a:rPr lang="en-US" altLang="en-US" sz="1800" dirty="0">
                  <a:solidFill>
                    <a:schemeClr val="tx1"/>
                  </a:solidFill>
                </a:rPr>
                <a:t>_____________</a:t>
              </a:r>
            </a:p>
            <a:p>
              <a:pPr algn="ctr"/>
              <a:endParaRPr lang="en-US" altLang="en-US" sz="800" dirty="0">
                <a:solidFill>
                  <a:schemeClr val="tx1"/>
                </a:solidFill>
              </a:endParaRPr>
            </a:p>
            <a:p>
              <a:pPr algn="ctr"/>
              <a:endParaRPr lang="en-US" altLang="en-US" sz="1600" dirty="0">
                <a:solidFill>
                  <a:schemeClr val="tx1"/>
                </a:solidFill>
              </a:endParaRPr>
            </a:p>
            <a:p>
              <a:pPr algn="ctr"/>
              <a:r>
                <a:rPr lang="en-US" altLang="en-US" sz="1800" dirty="0">
                  <a:solidFill>
                    <a:schemeClr val="tx1"/>
                  </a:solidFill>
                </a:rPr>
                <a:t>Enclosures, Robotics</a:t>
              </a:r>
            </a:p>
          </p:txBody>
        </p:sp>
        <p:pic>
          <p:nvPicPr>
            <p:cNvPr id="13" name="Picture 11" descr="robotics in industry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1000" y="3429000"/>
              <a:ext cx="4386263"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ventilated enclosu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676400"/>
              <a:ext cx="341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7557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7" name="Group 6"/>
          <p:cNvGrpSpPr/>
          <p:nvPr/>
        </p:nvGrpSpPr>
        <p:grpSpPr>
          <a:xfrm>
            <a:off x="990600" y="1069259"/>
            <a:ext cx="6934200" cy="4292600"/>
            <a:chOff x="990600" y="1600200"/>
            <a:chExt cx="6934200" cy="4292600"/>
          </a:xfrm>
        </p:grpSpPr>
        <p:sp>
          <p:nvSpPr>
            <p:cNvPr id="8" name="Text Box 6"/>
            <p:cNvSpPr txBox="1">
              <a:spLocks noChangeArrowheads="1"/>
            </p:cNvSpPr>
            <p:nvPr/>
          </p:nvSpPr>
          <p:spPr bwMode="auto">
            <a:xfrm>
              <a:off x="4114800" y="1600200"/>
              <a:ext cx="381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a:r>
                <a:rPr lang="en-US" altLang="en-US" sz="2200" dirty="0">
                  <a:solidFill>
                    <a:schemeClr val="tx1"/>
                  </a:solidFill>
                </a:rPr>
                <a:t>Engineering Controls</a:t>
              </a:r>
            </a:p>
            <a:p>
              <a:pPr algn="ctr"/>
              <a:r>
                <a:rPr lang="en-US" altLang="en-US" sz="1600" dirty="0">
                  <a:solidFill>
                    <a:schemeClr val="tx1"/>
                  </a:solidFill>
                </a:rPr>
                <a:t>Preferred Method</a:t>
              </a:r>
            </a:p>
            <a:p>
              <a:pPr algn="ctr"/>
              <a:r>
                <a:rPr lang="en-US" altLang="en-US" sz="1800" dirty="0">
                  <a:solidFill>
                    <a:schemeClr val="tx1"/>
                  </a:solidFill>
                </a:rPr>
                <a:t>_____________</a:t>
              </a:r>
            </a:p>
            <a:p>
              <a:pPr algn="ctr"/>
              <a:endParaRPr lang="en-US" altLang="en-US" sz="800" dirty="0">
                <a:solidFill>
                  <a:schemeClr val="tx1"/>
                </a:solidFill>
              </a:endParaRPr>
            </a:p>
            <a:p>
              <a:pPr algn="ctr"/>
              <a:r>
                <a:rPr lang="en-US" altLang="en-US" sz="1600" dirty="0">
                  <a:solidFill>
                    <a:schemeClr val="tx1"/>
                  </a:solidFill>
                </a:rPr>
                <a:t>Machine Guards, Enclosures</a:t>
              </a:r>
            </a:p>
          </p:txBody>
        </p:sp>
        <p:pic>
          <p:nvPicPr>
            <p:cNvPr id="9" name="Picture 7" descr="machine guarding - drill pre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22788" y="3657600"/>
              <a:ext cx="3200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achine guarding - grin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2819400"/>
              <a:ext cx="2495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9182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11" name="Group 10"/>
          <p:cNvGrpSpPr/>
          <p:nvPr/>
        </p:nvGrpSpPr>
        <p:grpSpPr>
          <a:xfrm>
            <a:off x="309562" y="1150374"/>
            <a:ext cx="8377238" cy="4957763"/>
            <a:chOff x="358775" y="1524000"/>
            <a:chExt cx="8377238" cy="4957763"/>
          </a:xfrm>
        </p:grpSpPr>
        <p:pic>
          <p:nvPicPr>
            <p:cNvPr id="12" name="Picture 10" descr="th?id=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3200400"/>
              <a:ext cx="24114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noChangeArrowheads="1"/>
            </p:cNvSpPr>
            <p:nvPr/>
          </p:nvSpPr>
          <p:spPr bwMode="auto">
            <a:xfrm>
              <a:off x="685800" y="1524000"/>
              <a:ext cx="8001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kumimoji="1" lang="en-US" altLang="en-US" sz="2200" dirty="0">
                  <a:solidFill>
                    <a:schemeClr val="tx1"/>
                  </a:solidFill>
                </a:rPr>
                <a:t>Administrative Controls:</a:t>
              </a:r>
            </a:p>
            <a:p>
              <a:r>
                <a:rPr kumimoji="1" lang="en-US" altLang="en-US" sz="1600" dirty="0">
                  <a:solidFill>
                    <a:schemeClr val="tx1"/>
                  </a:solidFill>
                </a:rPr>
                <a:t>	Good housekeeping; safe work practices</a:t>
              </a:r>
            </a:p>
            <a:p>
              <a:r>
                <a:rPr kumimoji="1" lang="en-US" altLang="en-US" sz="1600" dirty="0">
                  <a:solidFill>
                    <a:schemeClr val="tx1"/>
                  </a:solidFill>
                </a:rPr>
                <a:t>	Know where eyewash stations &amp; safety showers are</a:t>
              </a:r>
            </a:p>
            <a:p>
              <a:r>
                <a:rPr kumimoji="1" lang="en-US" altLang="en-US" sz="1600" dirty="0">
                  <a:solidFill>
                    <a:schemeClr val="tx1"/>
                  </a:solidFill>
                </a:rPr>
                <a:t>	&amp; the log on JSAs.</a:t>
              </a:r>
            </a:p>
          </p:txBody>
        </p:sp>
        <p:pic>
          <p:nvPicPr>
            <p:cNvPr id="14" name="Picture 9" descr="th?id=H">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775" y="3200400"/>
              <a:ext cx="22891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chemical storag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19400" y="3048000"/>
              <a:ext cx="341312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8465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8" name="Group 7"/>
          <p:cNvGrpSpPr/>
          <p:nvPr/>
        </p:nvGrpSpPr>
        <p:grpSpPr>
          <a:xfrm>
            <a:off x="790575" y="821531"/>
            <a:ext cx="7772400" cy="5221288"/>
            <a:chOff x="762000" y="1295400"/>
            <a:chExt cx="7772400" cy="5221288"/>
          </a:xfrm>
        </p:grpSpPr>
        <p:sp>
          <p:nvSpPr>
            <p:cNvPr id="9" name="Text Box 8"/>
            <p:cNvSpPr txBox="1">
              <a:spLocks noChangeArrowheads="1"/>
            </p:cNvSpPr>
            <p:nvPr/>
          </p:nvSpPr>
          <p:spPr bwMode="auto">
            <a:xfrm>
              <a:off x="3962400" y="1524000"/>
              <a:ext cx="4572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Administrative Controls:</a:t>
              </a:r>
            </a:p>
            <a:p>
              <a:r>
                <a:rPr lang="en-US" altLang="en-US" sz="1600" dirty="0">
                  <a:solidFill>
                    <a:schemeClr val="tx1"/>
                  </a:solidFill>
                </a:rPr>
                <a:t>	Safe Work Practices Such as 	Hand Washing Policies and	No Eating/Drinking/Smoking 	in Work Areas; Separate 	Washrooms/Lunchrooms 	From Work Areas</a:t>
              </a:r>
            </a:p>
          </p:txBody>
        </p:sp>
        <p:pic>
          <p:nvPicPr>
            <p:cNvPr id="10" name="Picture 16" descr="no eating drinking or smoking sig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295400"/>
              <a:ext cx="2438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no eating in lead work ar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3733800"/>
              <a:ext cx="1628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descr="washing hand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6200" y="3617913"/>
              <a:ext cx="42767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0389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11" name="Group 10"/>
          <p:cNvGrpSpPr/>
          <p:nvPr/>
        </p:nvGrpSpPr>
        <p:grpSpPr>
          <a:xfrm>
            <a:off x="685800" y="1090613"/>
            <a:ext cx="7766050" cy="5327650"/>
            <a:chOff x="685800" y="1219200"/>
            <a:chExt cx="7766050" cy="5327650"/>
          </a:xfrm>
        </p:grpSpPr>
        <p:pic>
          <p:nvPicPr>
            <p:cNvPr id="12" name="Picture 11" descr="npo0000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4343400"/>
              <a:ext cx="19748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12" descr="npo0000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4724400"/>
              <a:ext cx="23622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4" descr="npo0000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4343400"/>
              <a:ext cx="197485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Text Box 7"/>
            <p:cNvSpPr txBox="1">
              <a:spLocks noChangeArrowheads="1"/>
            </p:cNvSpPr>
            <p:nvPr/>
          </p:nvSpPr>
          <p:spPr bwMode="auto">
            <a:xfrm>
              <a:off x="4114800" y="4191000"/>
              <a:ext cx="784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PPE</a:t>
              </a:r>
            </a:p>
          </p:txBody>
        </p:sp>
        <p:sp>
          <p:nvSpPr>
            <p:cNvPr id="18" name="Text Box 8"/>
            <p:cNvSpPr txBox="1">
              <a:spLocks noChangeArrowheads="1"/>
            </p:cNvSpPr>
            <p:nvPr/>
          </p:nvSpPr>
          <p:spPr bwMode="auto">
            <a:xfrm>
              <a:off x="2819400" y="1219200"/>
              <a:ext cx="37306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dirty="0">
                  <a:solidFill>
                    <a:schemeClr val="tx1"/>
                  </a:solidFill>
                </a:rPr>
                <a:t>Administrative Controls</a:t>
              </a:r>
            </a:p>
          </p:txBody>
        </p:sp>
        <p:pic>
          <p:nvPicPr>
            <p:cNvPr id="19" name="Picture 9" descr="MC900441468[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16764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9" descr="MC91021731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71600" y="1905000"/>
              <a:ext cx="17716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1" descr="MC91021731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715000" y="1828800"/>
              <a:ext cx="1828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83657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16" name="Group 15"/>
          <p:cNvGrpSpPr/>
          <p:nvPr/>
        </p:nvGrpSpPr>
        <p:grpSpPr>
          <a:xfrm>
            <a:off x="533400" y="1117600"/>
            <a:ext cx="7851775" cy="5268913"/>
            <a:chOff x="533400" y="1117600"/>
            <a:chExt cx="7851775" cy="5268913"/>
          </a:xfrm>
        </p:grpSpPr>
        <p:sp>
          <p:nvSpPr>
            <p:cNvPr id="17" name="Text Box 7"/>
            <p:cNvSpPr txBox="1">
              <a:spLocks noChangeArrowheads="1"/>
            </p:cNvSpPr>
            <p:nvPr/>
          </p:nvSpPr>
          <p:spPr bwMode="auto">
            <a:xfrm>
              <a:off x="838200" y="2933700"/>
              <a:ext cx="860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PPE</a:t>
              </a:r>
            </a:p>
          </p:txBody>
        </p:sp>
        <p:sp>
          <p:nvSpPr>
            <p:cNvPr id="22" name="Text Box 8"/>
            <p:cNvSpPr txBox="1">
              <a:spLocks noChangeArrowheads="1"/>
            </p:cNvSpPr>
            <p:nvPr/>
          </p:nvSpPr>
          <p:spPr bwMode="auto">
            <a:xfrm>
              <a:off x="838200" y="1447800"/>
              <a:ext cx="4800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Administrative Controls:</a:t>
              </a:r>
            </a:p>
            <a:p>
              <a:r>
                <a:rPr lang="en-US" altLang="en-US" sz="1600" dirty="0">
                  <a:solidFill>
                    <a:schemeClr val="tx1"/>
                  </a:solidFill>
                </a:rPr>
                <a:t>Training; Safe Work Practices Such as “Cut Away From, Not Towards”; Right Tool for Job</a:t>
              </a:r>
            </a:p>
          </p:txBody>
        </p:sp>
        <p:pic>
          <p:nvPicPr>
            <p:cNvPr id="23" name="Picture 14" descr="gloves for cut protection in industr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0513" y="3876675"/>
              <a:ext cx="4267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 y="3395663"/>
              <a:ext cx="28860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spring loaded safety kniv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1117600"/>
              <a:ext cx="27463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7189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Workplace Controls</a:t>
            </a:r>
            <a:endParaRPr lang="en-US" altLang="en-US" b="1" dirty="0"/>
          </a:p>
        </p:txBody>
      </p:sp>
      <p:grpSp>
        <p:nvGrpSpPr>
          <p:cNvPr id="9" name="Group 8"/>
          <p:cNvGrpSpPr/>
          <p:nvPr/>
        </p:nvGrpSpPr>
        <p:grpSpPr>
          <a:xfrm>
            <a:off x="457200" y="980768"/>
            <a:ext cx="8077200" cy="5181600"/>
            <a:chOff x="457200" y="1295400"/>
            <a:chExt cx="8077200" cy="5181600"/>
          </a:xfrm>
        </p:grpSpPr>
        <p:pic>
          <p:nvPicPr>
            <p:cNvPr id="10" name="Picture 11" descr="th?id=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676400"/>
              <a:ext cx="1912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th?id=H">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12954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th?id=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3962400"/>
              <a:ext cx="23225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th?id=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7000" y="1600200"/>
              <a:ext cx="17843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th?id=H">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29000" y="4191000"/>
              <a:ext cx="2060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h?id=H"/>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3600" y="3886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2"/>
            <p:cNvSpPr txBox="1">
              <a:spLocks noChangeArrowheads="1"/>
            </p:cNvSpPr>
            <p:nvPr/>
          </p:nvSpPr>
          <p:spPr bwMode="auto">
            <a:xfrm>
              <a:off x="4038600" y="3467100"/>
              <a:ext cx="839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400" dirty="0">
                  <a:solidFill>
                    <a:schemeClr val="tx1"/>
                  </a:solidFill>
                </a:rPr>
                <a:t>PPE</a:t>
              </a:r>
            </a:p>
          </p:txBody>
        </p:sp>
      </p:grpSp>
    </p:spTree>
    <p:extLst>
      <p:ext uri="{BB962C8B-B14F-4D97-AF65-F5344CB8AC3E}">
        <p14:creationId xmlns:p14="http://schemas.microsoft.com/office/powerpoint/2010/main" val="3076300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Safety Data Sheet (SDS)</a:t>
            </a:r>
            <a:endParaRPr lang="en-US" altLang="en-US" b="1" dirty="0"/>
          </a:p>
        </p:txBody>
      </p:sp>
      <p:grpSp>
        <p:nvGrpSpPr>
          <p:cNvPr id="16" name="Group 15"/>
          <p:cNvGrpSpPr/>
          <p:nvPr/>
        </p:nvGrpSpPr>
        <p:grpSpPr>
          <a:xfrm>
            <a:off x="381000" y="1001712"/>
            <a:ext cx="8264525" cy="4791075"/>
            <a:chOff x="381000" y="1295400"/>
            <a:chExt cx="8264525" cy="4791075"/>
          </a:xfrm>
        </p:grpSpPr>
        <p:sp>
          <p:nvSpPr>
            <p:cNvPr id="17" name="Rectangle 8"/>
            <p:cNvSpPr>
              <a:spLocks noChangeArrowheads="1"/>
            </p:cNvSpPr>
            <p:nvPr/>
          </p:nvSpPr>
          <p:spPr bwMode="auto">
            <a:xfrm>
              <a:off x="381000" y="3733800"/>
              <a:ext cx="4267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Includes Mandatory Chemical Information</a:t>
              </a:r>
            </a:p>
            <a:p>
              <a:endParaRPr lang="en-US" altLang="en-US" sz="2200" dirty="0">
                <a:solidFill>
                  <a:schemeClr val="tx1"/>
                </a:solidFill>
              </a:endParaRPr>
            </a:p>
            <a:p>
              <a:r>
                <a:rPr lang="en-US" altLang="en-US" sz="2200" dirty="0">
                  <a:solidFill>
                    <a:schemeClr val="tx1"/>
                  </a:solidFill>
                </a:rPr>
                <a:t>Must be Readily Available to all Employees</a:t>
              </a:r>
            </a:p>
          </p:txBody>
        </p:sp>
        <p:pic>
          <p:nvPicPr>
            <p:cNvPr id="19" name="Picture 10" descr="MSDS book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3505200"/>
              <a:ext cx="2667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SD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1295400"/>
              <a:ext cx="2397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393700" y="1981200"/>
              <a:ext cx="4572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Provided By: *</a:t>
              </a:r>
            </a:p>
            <a:p>
              <a:r>
                <a:rPr lang="en-US" altLang="en-US" sz="1600" dirty="0">
                  <a:solidFill>
                    <a:schemeClr val="tx1"/>
                  </a:solidFill>
                </a:rPr>
                <a:t>		</a:t>
              </a:r>
            </a:p>
            <a:p>
              <a:r>
                <a:rPr lang="en-US" altLang="en-US" sz="1600" dirty="0">
                  <a:solidFill>
                    <a:schemeClr val="tx1"/>
                  </a:solidFill>
                </a:rPr>
                <a:t>		chemical manufacturers</a:t>
              </a:r>
            </a:p>
            <a:p>
              <a:r>
                <a:rPr lang="en-US" altLang="en-US" sz="1600" dirty="0">
                  <a:solidFill>
                    <a:schemeClr val="tx1"/>
                  </a:solidFill>
                </a:rPr>
                <a:t>		distributors</a:t>
              </a:r>
            </a:p>
            <a:p>
              <a:r>
                <a:rPr lang="en-US" altLang="en-US" sz="1600" dirty="0">
                  <a:solidFill>
                    <a:schemeClr val="tx1"/>
                  </a:solidFill>
                </a:rPr>
                <a:t>		importers</a:t>
              </a:r>
            </a:p>
          </p:txBody>
        </p:sp>
      </p:grpSp>
    </p:spTree>
    <p:extLst>
      <p:ext uri="{BB962C8B-B14F-4D97-AF65-F5344CB8AC3E}">
        <p14:creationId xmlns:p14="http://schemas.microsoft.com/office/powerpoint/2010/main" val="1254421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Standardizing Safety Data </a:t>
            </a:r>
            <a:r>
              <a:rPr lang="en-US" altLang="en-US" b="1" dirty="0" smtClean="0">
                <a:effectLst/>
              </a:rPr>
              <a:t>Sheet (under </a:t>
            </a:r>
            <a:r>
              <a:rPr lang="en-US" altLang="en-US" b="1" dirty="0">
                <a:effectLst/>
              </a:rPr>
              <a:t>GHS)</a:t>
            </a:r>
            <a:endParaRPr lang="en-US" altLang="en-US" b="1" dirty="0"/>
          </a:p>
        </p:txBody>
      </p:sp>
      <p:sp>
        <p:nvSpPr>
          <p:cNvPr id="8" name="Rectangle 7"/>
          <p:cNvSpPr>
            <a:spLocks noChangeArrowheads="1"/>
          </p:cNvSpPr>
          <p:nvPr/>
        </p:nvSpPr>
        <p:spPr bwMode="auto">
          <a:xfrm>
            <a:off x="381000" y="1025013"/>
            <a:ext cx="8305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lvl="1">
              <a:buFontTx/>
              <a:buChar char="•"/>
            </a:pPr>
            <a:r>
              <a:rPr lang="en-US" altLang="en-US" sz="2000" dirty="0">
                <a:solidFill>
                  <a:schemeClr val="tx1"/>
                </a:solidFill>
              </a:rPr>
              <a:t>  Simplifies Employee Training</a:t>
            </a:r>
          </a:p>
          <a:p>
            <a:pPr lvl="1"/>
            <a:endParaRPr lang="en-US" altLang="en-US" sz="2000" dirty="0">
              <a:solidFill>
                <a:schemeClr val="tx1"/>
              </a:solidFill>
            </a:endParaRPr>
          </a:p>
          <a:p>
            <a:pPr lvl="1">
              <a:buFontTx/>
              <a:buChar char="•"/>
            </a:pPr>
            <a:r>
              <a:rPr lang="en-US" altLang="en-US" sz="2000" dirty="0">
                <a:solidFill>
                  <a:schemeClr val="tx1"/>
                </a:solidFill>
              </a:rPr>
              <a:t>  Makes it easier for users to locate </a:t>
            </a:r>
            <a:r>
              <a:rPr lang="en-US" altLang="en-US" sz="2000" dirty="0" smtClean="0">
                <a:solidFill>
                  <a:schemeClr val="tx1"/>
                </a:solidFill>
              </a:rPr>
              <a:t>and understand </a:t>
            </a:r>
          </a:p>
          <a:p>
            <a:pPr lvl="1"/>
            <a:r>
              <a:rPr lang="en-US" altLang="en-US" sz="2000" dirty="0">
                <a:solidFill>
                  <a:schemeClr val="tx1"/>
                </a:solidFill>
              </a:rPr>
              <a:t> </a:t>
            </a:r>
            <a:r>
              <a:rPr lang="en-US" altLang="en-US" sz="2000" dirty="0" smtClean="0">
                <a:solidFill>
                  <a:schemeClr val="tx1"/>
                </a:solidFill>
              </a:rPr>
              <a:t>   the </a:t>
            </a:r>
            <a:r>
              <a:rPr lang="en-US" altLang="en-US" sz="2000" dirty="0">
                <a:solidFill>
                  <a:schemeClr val="tx1"/>
                </a:solidFill>
              </a:rPr>
              <a:t>information they are seeking</a:t>
            </a:r>
          </a:p>
          <a:p>
            <a:pPr lvl="1">
              <a:buFontTx/>
              <a:buChar char="•"/>
            </a:pPr>
            <a:endParaRPr lang="en-US" altLang="en-US" sz="2000" dirty="0">
              <a:solidFill>
                <a:schemeClr val="tx1"/>
              </a:solidFill>
            </a:endParaRPr>
          </a:p>
          <a:p>
            <a:pPr lvl="1">
              <a:buFontTx/>
              <a:buChar char="•"/>
            </a:pPr>
            <a:r>
              <a:rPr lang="en-US" altLang="en-US" sz="2000" dirty="0">
                <a:solidFill>
                  <a:schemeClr val="tx1"/>
                </a:solidFill>
              </a:rPr>
              <a:t>  Improves the utility of SDSs</a:t>
            </a:r>
          </a:p>
          <a:p>
            <a:pPr lvl="1"/>
            <a:endParaRPr lang="en-US" altLang="en-US" sz="2000" dirty="0">
              <a:solidFill>
                <a:schemeClr val="tx1"/>
              </a:solidFill>
            </a:endParaRPr>
          </a:p>
          <a:p>
            <a:pPr lvl="1">
              <a:buFontTx/>
              <a:buChar char="•"/>
            </a:pPr>
            <a:r>
              <a:rPr lang="en-US" altLang="en-US" sz="2000" dirty="0">
                <a:solidFill>
                  <a:schemeClr val="tx1"/>
                </a:solidFill>
              </a:rPr>
              <a:t>  Improves the accuracy of the information</a:t>
            </a:r>
          </a:p>
          <a:p>
            <a:pPr lvl="1">
              <a:buFontTx/>
              <a:buChar char="•"/>
            </a:pPr>
            <a:endParaRPr lang="en-US" altLang="en-US" sz="2000" dirty="0">
              <a:solidFill>
                <a:schemeClr val="tx1"/>
              </a:solidFill>
            </a:endParaRPr>
          </a:p>
          <a:p>
            <a:pPr lvl="1">
              <a:buFontTx/>
              <a:buChar char="•"/>
            </a:pPr>
            <a:r>
              <a:rPr lang="en-US" altLang="en-US" sz="2000" dirty="0">
                <a:solidFill>
                  <a:schemeClr val="tx1"/>
                </a:solidFill>
              </a:rPr>
              <a:t>  Segregates technical sections of the document </a:t>
            </a:r>
          </a:p>
          <a:p>
            <a:pPr lvl="1"/>
            <a:r>
              <a:rPr lang="en-US" altLang="en-US" sz="2000" dirty="0">
                <a:solidFill>
                  <a:schemeClr val="tx1"/>
                </a:solidFill>
              </a:rPr>
              <a:t>    from more basic elements</a:t>
            </a:r>
          </a:p>
          <a:p>
            <a:pPr lvl="1">
              <a:buFontTx/>
              <a:buChar char="•"/>
            </a:pPr>
            <a:endParaRPr lang="en-US" altLang="en-US" sz="2000" dirty="0">
              <a:solidFill>
                <a:schemeClr val="tx1"/>
              </a:solidFill>
            </a:endParaRPr>
          </a:p>
          <a:p>
            <a:pPr lvl="1">
              <a:buFontTx/>
              <a:buChar char="•"/>
            </a:pPr>
            <a:r>
              <a:rPr lang="en-US" altLang="en-US" sz="2000" dirty="0">
                <a:solidFill>
                  <a:schemeClr val="tx1"/>
                </a:solidFill>
              </a:rPr>
              <a:t>  Facilitates computerized information retrieval</a:t>
            </a:r>
          </a:p>
        </p:txBody>
      </p:sp>
    </p:spTree>
    <p:extLst>
      <p:ext uri="{BB962C8B-B14F-4D97-AF65-F5344CB8AC3E}">
        <p14:creationId xmlns:p14="http://schemas.microsoft.com/office/powerpoint/2010/main" val="1775579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Safety Data Sheets</a:t>
            </a:r>
            <a:endParaRPr lang="en-US" altLang="en-US" b="1" dirty="0"/>
          </a:p>
        </p:txBody>
      </p:sp>
      <p:grpSp>
        <p:nvGrpSpPr>
          <p:cNvPr id="7" name="Group 6"/>
          <p:cNvGrpSpPr/>
          <p:nvPr/>
        </p:nvGrpSpPr>
        <p:grpSpPr>
          <a:xfrm>
            <a:off x="304800" y="1752600"/>
            <a:ext cx="8372475" cy="3551238"/>
            <a:chOff x="304800" y="1752600"/>
            <a:chExt cx="8372475" cy="3551238"/>
          </a:xfrm>
        </p:grpSpPr>
        <p:sp>
          <p:nvSpPr>
            <p:cNvPr id="9" name="Rectangle 7"/>
            <p:cNvSpPr>
              <a:spLocks noChangeArrowheads="1"/>
            </p:cNvSpPr>
            <p:nvPr/>
          </p:nvSpPr>
          <p:spPr bwMode="auto">
            <a:xfrm>
              <a:off x="304800" y="1752600"/>
              <a:ext cx="6477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Section 1 -  Identification</a:t>
              </a:r>
            </a:p>
            <a:p>
              <a:pPr lvl="3"/>
              <a:endParaRPr lang="en-US" altLang="en-US" sz="2200" dirty="0">
                <a:solidFill>
                  <a:schemeClr val="tx1"/>
                </a:solidFill>
              </a:endParaRPr>
            </a:p>
            <a:p>
              <a:r>
                <a:rPr lang="en-US" altLang="en-US" sz="2200" dirty="0">
                  <a:solidFill>
                    <a:schemeClr val="tx1"/>
                  </a:solidFill>
                </a:rPr>
                <a:t>Section 2 -  Hazards Identification</a:t>
              </a:r>
            </a:p>
            <a:p>
              <a:pPr lvl="3"/>
              <a:endParaRPr lang="en-US" altLang="en-US" sz="2200" dirty="0">
                <a:solidFill>
                  <a:schemeClr val="tx1"/>
                </a:solidFill>
              </a:endParaRPr>
            </a:p>
            <a:p>
              <a:r>
                <a:rPr lang="en-US" altLang="en-US" sz="2200" dirty="0">
                  <a:solidFill>
                    <a:schemeClr val="tx1"/>
                  </a:solidFill>
                </a:rPr>
                <a:t>Section 3 -  Composition/ 			          Information on Ingredients</a:t>
              </a:r>
            </a:p>
            <a:p>
              <a:pPr lvl="3"/>
              <a:endParaRPr lang="en-US" altLang="en-US" sz="2200" dirty="0">
                <a:solidFill>
                  <a:schemeClr val="tx1"/>
                </a:solidFill>
              </a:endParaRPr>
            </a:p>
            <a:p>
              <a:r>
                <a:rPr lang="en-US" altLang="en-US" sz="2200" dirty="0">
                  <a:solidFill>
                    <a:schemeClr val="tx1"/>
                  </a:solidFill>
                </a:rPr>
                <a:t>Section 4 -  First Aid Measures</a:t>
              </a:r>
            </a:p>
            <a:p>
              <a:endParaRPr lang="en-US" altLang="en-US" sz="2200" dirty="0">
                <a:solidFill>
                  <a:schemeClr val="tx1"/>
                </a:solidFill>
              </a:endParaRPr>
            </a:p>
            <a:p>
              <a:r>
                <a:rPr lang="en-US" altLang="en-US" sz="2200" dirty="0">
                  <a:solidFill>
                    <a:schemeClr val="tx1"/>
                  </a:solidFill>
                </a:rPr>
                <a:t>Section 5 -  Fire-fighting Measures</a:t>
              </a:r>
            </a:p>
          </p:txBody>
        </p:sp>
        <p:pic>
          <p:nvPicPr>
            <p:cNvPr id="10" name="Picture 42" descr="C:\osha\M-HAZCOM\MSDS book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2103438"/>
              <a:ext cx="1971675" cy="3200400"/>
            </a:xfrm>
            <a:prstGeom prst="rect">
              <a:avLst/>
            </a:prstGeom>
            <a:noFill/>
            <a:ln w="9525">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456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A9A9FF2-2117-324A-8F87-82DD2BE4AE7F}"/>
              </a:ext>
            </a:extLst>
          </p:cNvPr>
          <p:cNvSpPr>
            <a:spLocks noGrp="1"/>
          </p:cNvSpPr>
          <p:nvPr>
            <p:ph type="body" sz="quarter" idx="10"/>
          </p:nvPr>
        </p:nvSpPr>
        <p:spPr>
          <a:xfrm>
            <a:off x="796413" y="1175040"/>
            <a:ext cx="7895085" cy="4829760"/>
          </a:xfrm>
        </p:spPr>
        <p:txBody>
          <a:bodyPr/>
          <a:lstStyle/>
          <a:p>
            <a:r>
              <a:rPr lang="en-US" altLang="en-US" sz="3200" b="1" dirty="0"/>
              <a:t>Employees working around hazardous chemicals have the “Right To Know” of possible dangers and how to protect themselves.</a:t>
            </a:r>
          </a:p>
          <a:p>
            <a:pPr marL="0" indent="0">
              <a:buNone/>
            </a:pPr>
            <a:endParaRPr lang="en-US" altLang="en-US" sz="1100" b="1" dirty="0"/>
          </a:p>
          <a:p>
            <a:r>
              <a:rPr lang="en-US" altLang="en-US" sz="3200" b="1" dirty="0"/>
              <a:t>In addition, Stop Work Authority (SWA) gives employees the authority and responsibility to require that work be stopped when a dangerous condition is observed.</a:t>
            </a:r>
          </a:p>
        </p:txBody>
      </p:sp>
      <p:sp>
        <p:nvSpPr>
          <p:cNvPr id="3" name="Title 2"/>
          <p:cNvSpPr>
            <a:spLocks noGrp="1"/>
          </p:cNvSpPr>
          <p:nvPr>
            <p:ph type="title"/>
          </p:nvPr>
        </p:nvSpPr>
        <p:spPr>
          <a:xfrm>
            <a:off x="1695976" y="219755"/>
            <a:ext cx="8149586" cy="400440"/>
          </a:xfrm>
          <a:prstGeom prst="rect">
            <a:avLst/>
          </a:prstGeom>
        </p:spPr>
        <p:txBody>
          <a:bodyPr/>
          <a:lstStyle/>
          <a:p>
            <a:r>
              <a:rPr lang="en-US" altLang="en-US" sz="1800" b="1" dirty="0">
                <a:effectLst/>
              </a:rPr>
              <a:t>“Employee’s Right to Know”</a:t>
            </a:r>
            <a:endParaRPr lang="en-US" sz="2000" b="1" dirty="0">
              <a:effectLst/>
            </a:endParaRPr>
          </a:p>
        </p:txBody>
      </p:sp>
    </p:spTree>
    <p:extLst>
      <p:ext uri="{BB962C8B-B14F-4D97-AF65-F5344CB8AC3E}">
        <p14:creationId xmlns:p14="http://schemas.microsoft.com/office/powerpoint/2010/main" val="2791700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Safety Data Sheets</a:t>
            </a:r>
            <a:endParaRPr lang="en-US" altLang="en-US" b="1" dirty="0"/>
          </a:p>
        </p:txBody>
      </p:sp>
      <p:grpSp>
        <p:nvGrpSpPr>
          <p:cNvPr id="6" name="Group 5"/>
          <p:cNvGrpSpPr/>
          <p:nvPr/>
        </p:nvGrpSpPr>
        <p:grpSpPr>
          <a:xfrm>
            <a:off x="265471" y="1516625"/>
            <a:ext cx="8008938" cy="3657600"/>
            <a:chOff x="304800" y="1752600"/>
            <a:chExt cx="8008938" cy="3657600"/>
          </a:xfrm>
        </p:grpSpPr>
        <p:sp>
          <p:nvSpPr>
            <p:cNvPr id="8" name="Rectangle 7"/>
            <p:cNvSpPr>
              <a:spLocks noChangeArrowheads="1"/>
            </p:cNvSpPr>
            <p:nvPr/>
          </p:nvSpPr>
          <p:spPr bwMode="auto">
            <a:xfrm>
              <a:off x="304800" y="1752600"/>
              <a:ext cx="5791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Section 6 -  Accidental Release</a:t>
              </a:r>
            </a:p>
            <a:p>
              <a:r>
                <a:rPr lang="en-US" altLang="en-US" sz="2200" dirty="0">
                  <a:solidFill>
                    <a:schemeClr val="tx1"/>
                  </a:solidFill>
                </a:rPr>
                <a:t>	          Measures</a:t>
              </a:r>
            </a:p>
            <a:p>
              <a:pPr lvl="3"/>
              <a:endParaRPr lang="en-US" altLang="en-US" sz="2200" dirty="0">
                <a:solidFill>
                  <a:schemeClr val="tx1"/>
                </a:solidFill>
              </a:endParaRPr>
            </a:p>
            <a:p>
              <a:r>
                <a:rPr lang="en-US" altLang="en-US" sz="2200" dirty="0">
                  <a:solidFill>
                    <a:schemeClr val="tx1"/>
                  </a:solidFill>
                </a:rPr>
                <a:t>Section 7 -  Handling and Storage</a:t>
              </a:r>
            </a:p>
            <a:p>
              <a:pPr lvl="3"/>
              <a:endParaRPr lang="en-US" altLang="en-US" sz="2200" dirty="0">
                <a:solidFill>
                  <a:schemeClr val="tx1"/>
                </a:solidFill>
              </a:endParaRPr>
            </a:p>
            <a:p>
              <a:r>
                <a:rPr lang="en-US" altLang="en-US" sz="2200" dirty="0">
                  <a:solidFill>
                    <a:schemeClr val="tx1"/>
                  </a:solidFill>
                </a:rPr>
                <a:t>Section 8 -  Exposure Controls /</a:t>
              </a:r>
            </a:p>
            <a:p>
              <a:r>
                <a:rPr lang="en-US" altLang="en-US" sz="2200" dirty="0">
                  <a:solidFill>
                    <a:schemeClr val="tx1"/>
                  </a:solidFill>
                </a:rPr>
                <a:t>	          Personal Protection</a:t>
              </a:r>
            </a:p>
            <a:p>
              <a:endParaRPr lang="en-US" altLang="en-US" sz="2200" dirty="0">
                <a:solidFill>
                  <a:schemeClr val="tx1"/>
                </a:solidFill>
              </a:endParaRPr>
            </a:p>
            <a:p>
              <a:r>
                <a:rPr lang="en-US" altLang="en-US" sz="2200" dirty="0">
                  <a:solidFill>
                    <a:schemeClr val="tx1"/>
                  </a:solidFill>
                </a:rPr>
                <a:t>Section 9 -  Physical / Chemical </a:t>
              </a:r>
            </a:p>
            <a:p>
              <a:r>
                <a:rPr lang="en-US" altLang="en-US" sz="2200" dirty="0">
                  <a:solidFill>
                    <a:schemeClr val="tx1"/>
                  </a:solidFill>
                </a:rPr>
                <a:t>	          Properties</a:t>
              </a:r>
            </a:p>
          </p:txBody>
        </p:sp>
        <p:pic>
          <p:nvPicPr>
            <p:cNvPr id="11" name="Picture 42" descr="C:\osha\M-HAZCOM\MSDS book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209800"/>
              <a:ext cx="2065338" cy="3200400"/>
            </a:xfrm>
            <a:prstGeom prst="rect">
              <a:avLst/>
            </a:prstGeom>
            <a:noFill/>
            <a:ln w="9525">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082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Safety Data Sheets</a:t>
            </a:r>
            <a:endParaRPr lang="en-US" altLang="en-US" b="1" dirty="0"/>
          </a:p>
        </p:txBody>
      </p:sp>
      <p:grpSp>
        <p:nvGrpSpPr>
          <p:cNvPr id="6" name="Group 5"/>
          <p:cNvGrpSpPr/>
          <p:nvPr/>
        </p:nvGrpSpPr>
        <p:grpSpPr>
          <a:xfrm>
            <a:off x="265471" y="1516625"/>
            <a:ext cx="8008938" cy="4001095"/>
            <a:chOff x="304800" y="1752600"/>
            <a:chExt cx="8008938" cy="4001095"/>
          </a:xfrm>
        </p:grpSpPr>
        <p:sp>
          <p:nvSpPr>
            <p:cNvPr id="8" name="Rectangle 7"/>
            <p:cNvSpPr>
              <a:spLocks noChangeArrowheads="1"/>
            </p:cNvSpPr>
            <p:nvPr/>
          </p:nvSpPr>
          <p:spPr bwMode="auto">
            <a:xfrm>
              <a:off x="304800" y="1752600"/>
              <a:ext cx="57912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Section 10 - Stability &amp; Reactivity</a:t>
              </a:r>
            </a:p>
            <a:p>
              <a:endParaRPr lang="en-US" altLang="en-US" sz="2200" dirty="0">
                <a:solidFill>
                  <a:schemeClr val="tx1"/>
                </a:solidFill>
              </a:endParaRPr>
            </a:p>
            <a:p>
              <a:r>
                <a:rPr lang="en-US" altLang="en-US" sz="2200" dirty="0">
                  <a:solidFill>
                    <a:schemeClr val="tx1"/>
                  </a:solidFill>
                </a:rPr>
                <a:t>Section 11 - Toxicological  				  Information</a:t>
              </a:r>
            </a:p>
            <a:p>
              <a:pPr lvl="1"/>
              <a:endParaRPr lang="en-US" altLang="en-US" sz="1600" dirty="0">
                <a:solidFill>
                  <a:schemeClr val="tx1"/>
                </a:solidFill>
              </a:endParaRPr>
            </a:p>
            <a:p>
              <a:pPr lvl="1"/>
              <a:r>
                <a:rPr lang="en-US" altLang="en-US" sz="1600" dirty="0">
                  <a:solidFill>
                    <a:schemeClr val="tx1"/>
                  </a:solidFill>
                </a:rPr>
                <a:t>Section 12 - Ecological Information *</a:t>
              </a:r>
            </a:p>
            <a:p>
              <a:pPr lvl="1"/>
              <a:endParaRPr lang="en-US" altLang="en-US" sz="1600" dirty="0">
                <a:solidFill>
                  <a:schemeClr val="tx1"/>
                </a:solidFill>
              </a:endParaRPr>
            </a:p>
            <a:p>
              <a:pPr lvl="1"/>
              <a:r>
                <a:rPr lang="en-US" altLang="en-US" sz="1600" dirty="0">
                  <a:solidFill>
                    <a:schemeClr val="tx1"/>
                  </a:solidFill>
                </a:rPr>
                <a:t>Section 13 - Disposal Considerations *</a:t>
              </a:r>
            </a:p>
            <a:p>
              <a:pPr lvl="1"/>
              <a:endParaRPr lang="en-US" altLang="en-US" sz="1600" dirty="0">
                <a:solidFill>
                  <a:schemeClr val="tx1"/>
                </a:solidFill>
              </a:endParaRPr>
            </a:p>
            <a:p>
              <a:pPr lvl="1"/>
              <a:r>
                <a:rPr lang="en-US" altLang="en-US" sz="1600" dirty="0">
                  <a:solidFill>
                    <a:schemeClr val="tx1"/>
                  </a:solidFill>
                </a:rPr>
                <a:t>Section 14 - Transport Information *</a:t>
              </a:r>
            </a:p>
            <a:p>
              <a:pPr lvl="1"/>
              <a:endParaRPr lang="en-US" altLang="en-US" sz="1600" dirty="0">
                <a:solidFill>
                  <a:schemeClr val="tx1"/>
                </a:solidFill>
              </a:endParaRPr>
            </a:p>
            <a:p>
              <a:pPr lvl="1"/>
              <a:r>
                <a:rPr lang="en-US" altLang="en-US" sz="1600" dirty="0">
                  <a:solidFill>
                    <a:schemeClr val="tx1"/>
                  </a:solidFill>
                </a:rPr>
                <a:t>Section 15 - Regulatory Information *</a:t>
              </a:r>
            </a:p>
            <a:p>
              <a:endParaRPr lang="en-US" altLang="en-US" sz="1600" dirty="0">
                <a:solidFill>
                  <a:schemeClr val="tx1"/>
                </a:solidFill>
              </a:endParaRPr>
            </a:p>
            <a:p>
              <a:r>
                <a:rPr lang="en-US" altLang="en-US" sz="2200" dirty="0">
                  <a:solidFill>
                    <a:schemeClr val="tx1"/>
                  </a:solidFill>
                </a:rPr>
                <a:t>Section 16 - Other Information</a:t>
              </a:r>
              <a:endParaRPr lang="en-US" altLang="en-US" sz="2200" dirty="0">
                <a:solidFill>
                  <a:schemeClr val="tx1"/>
                </a:solidFill>
              </a:endParaRPr>
            </a:p>
          </p:txBody>
        </p:sp>
        <p:pic>
          <p:nvPicPr>
            <p:cNvPr id="11" name="Picture 42" descr="C:\osha\M-HAZCOM\MSDS book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209800"/>
              <a:ext cx="2065338" cy="3200400"/>
            </a:xfrm>
            <a:prstGeom prst="rect">
              <a:avLst/>
            </a:prstGeom>
            <a:noFill/>
            <a:ln w="9525">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63226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a:t>
            </a:r>
            <a:endParaRPr lang="en-US" altLang="en-US" b="1" dirty="0"/>
          </a:p>
        </p:txBody>
      </p:sp>
      <p:grpSp>
        <p:nvGrpSpPr>
          <p:cNvPr id="7" name="Group 6"/>
          <p:cNvGrpSpPr/>
          <p:nvPr/>
        </p:nvGrpSpPr>
        <p:grpSpPr>
          <a:xfrm>
            <a:off x="304800" y="1219200"/>
            <a:ext cx="8064500" cy="5029200"/>
            <a:chOff x="304800" y="1219200"/>
            <a:chExt cx="8064500" cy="5029200"/>
          </a:xfrm>
        </p:grpSpPr>
        <p:sp>
          <p:nvSpPr>
            <p:cNvPr id="9" name="Rectangle 8"/>
            <p:cNvSpPr>
              <a:spLocks noChangeArrowheads="1"/>
            </p:cNvSpPr>
            <p:nvPr/>
          </p:nvSpPr>
          <p:spPr bwMode="auto">
            <a:xfrm>
              <a:off x="304800" y="1752600"/>
              <a:ext cx="42672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endParaRPr lang="en-US" altLang="en-US" dirty="0"/>
            </a:p>
            <a:p>
              <a:r>
                <a:rPr lang="en-US" altLang="en-US" dirty="0">
                  <a:solidFill>
                    <a:schemeClr val="tx1"/>
                  </a:solidFill>
                </a:rPr>
                <a:t>Serve as an Immediate Warning</a:t>
              </a:r>
            </a:p>
            <a:p>
              <a:endParaRPr lang="en-US" altLang="en-US" dirty="0">
                <a:solidFill>
                  <a:schemeClr val="tx1"/>
                </a:solidFill>
              </a:endParaRPr>
            </a:p>
            <a:p>
              <a:r>
                <a:rPr lang="en-US" altLang="en-US" dirty="0">
                  <a:solidFill>
                    <a:schemeClr val="tx1"/>
                  </a:solidFill>
                </a:rPr>
                <a:t>Warn of Potential Dangers</a:t>
              </a:r>
            </a:p>
            <a:p>
              <a:endParaRPr lang="en-US" altLang="en-US" dirty="0">
                <a:solidFill>
                  <a:schemeClr val="tx1"/>
                </a:solidFill>
              </a:endParaRPr>
            </a:p>
            <a:p>
              <a:r>
                <a:rPr lang="en-US" altLang="en-US" dirty="0">
                  <a:solidFill>
                    <a:schemeClr val="tx1"/>
                  </a:solidFill>
                </a:rPr>
                <a:t>Not intended to be the sole source of information</a:t>
              </a:r>
            </a:p>
          </p:txBody>
        </p:sp>
        <p:pic>
          <p:nvPicPr>
            <p:cNvPr id="10" name="Picture 8" descr="Label for chemic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219200"/>
              <a:ext cx="219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Label for ME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3808413"/>
              <a:ext cx="297180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9304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Categories</a:t>
            </a:r>
            <a:endParaRPr lang="en-US" altLang="en-US" b="1" dirty="0"/>
          </a:p>
        </p:txBody>
      </p:sp>
      <p:grpSp>
        <p:nvGrpSpPr>
          <p:cNvPr id="8" name="Group 7"/>
          <p:cNvGrpSpPr/>
          <p:nvPr/>
        </p:nvGrpSpPr>
        <p:grpSpPr>
          <a:xfrm>
            <a:off x="535859" y="1118419"/>
            <a:ext cx="8229600" cy="4742498"/>
            <a:chOff x="457200" y="1600200"/>
            <a:chExt cx="8229600" cy="4742498"/>
          </a:xfrm>
        </p:grpSpPr>
        <p:sp>
          <p:nvSpPr>
            <p:cNvPr id="11" name="Rectangle 7"/>
            <p:cNvSpPr>
              <a:spLocks noChangeArrowheads="1"/>
            </p:cNvSpPr>
            <p:nvPr/>
          </p:nvSpPr>
          <p:spPr bwMode="auto">
            <a:xfrm>
              <a:off x="457200" y="1600200"/>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400" dirty="0">
                  <a:solidFill>
                    <a:schemeClr val="tx1"/>
                  </a:solidFill>
                </a:rPr>
                <a:t>Before a product can be labeled under GHS, it </a:t>
              </a:r>
              <a:r>
                <a:rPr lang="en-US" altLang="en-US" sz="2400" dirty="0" smtClean="0">
                  <a:solidFill>
                    <a:schemeClr val="tx1"/>
                  </a:solidFill>
                </a:rPr>
                <a:t>must be </a:t>
              </a:r>
              <a:r>
                <a:rPr lang="en-US" altLang="en-US" sz="2400" dirty="0">
                  <a:solidFill>
                    <a:schemeClr val="tx1"/>
                  </a:solidFill>
                </a:rPr>
                <a:t>classified into one of 28 types of hazards</a:t>
              </a:r>
              <a:r>
                <a:rPr lang="en-US" altLang="en-US" sz="2400" dirty="0"/>
                <a:t>:</a:t>
              </a:r>
            </a:p>
          </p:txBody>
        </p:sp>
        <p:sp>
          <p:nvSpPr>
            <p:cNvPr id="13" name="Rectangle 8"/>
            <p:cNvSpPr>
              <a:spLocks noChangeArrowheads="1"/>
            </p:cNvSpPr>
            <p:nvPr/>
          </p:nvSpPr>
          <p:spPr bwMode="auto">
            <a:xfrm>
              <a:off x="457200" y="2895600"/>
              <a:ext cx="42672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endParaRPr lang="en-US" altLang="en-US" sz="1800" b="0" dirty="0"/>
            </a:p>
            <a:p>
              <a:r>
                <a:rPr lang="en-US" altLang="en-US" sz="2000" dirty="0">
                  <a:solidFill>
                    <a:schemeClr val="tx1"/>
                  </a:solidFill>
                </a:rPr>
                <a:t>Acute Toxicity – Inhalation</a:t>
              </a:r>
            </a:p>
            <a:p>
              <a:r>
                <a:rPr lang="en-US" altLang="en-US" sz="2000" dirty="0">
                  <a:solidFill>
                    <a:schemeClr val="tx1"/>
                  </a:solidFill>
                </a:rPr>
                <a:t>Acute Toxicity – Dermal</a:t>
              </a:r>
            </a:p>
            <a:p>
              <a:r>
                <a:rPr lang="en-US" altLang="en-US" sz="2000" dirty="0">
                  <a:solidFill>
                    <a:schemeClr val="tx1"/>
                  </a:solidFill>
                </a:rPr>
                <a:t>Acute Toxicity – Oral</a:t>
              </a:r>
            </a:p>
            <a:p>
              <a:r>
                <a:rPr lang="en-US" altLang="en-US" sz="2000" dirty="0">
                  <a:solidFill>
                    <a:schemeClr val="tx1"/>
                  </a:solidFill>
                </a:rPr>
                <a:t>Aspiration Hazard</a:t>
              </a:r>
            </a:p>
            <a:p>
              <a:r>
                <a:rPr lang="en-US" altLang="en-US" sz="2000" dirty="0">
                  <a:solidFill>
                    <a:schemeClr val="tx1"/>
                  </a:solidFill>
                </a:rPr>
                <a:t>Carcinogenicity</a:t>
              </a:r>
            </a:p>
            <a:p>
              <a:r>
                <a:rPr lang="en-US" altLang="en-US" sz="2000" dirty="0">
                  <a:solidFill>
                    <a:schemeClr val="tx1"/>
                  </a:solidFill>
                </a:rPr>
                <a:t>Corrosive to Metals</a:t>
              </a:r>
            </a:p>
            <a:p>
              <a:r>
                <a:rPr lang="en-US" altLang="en-US" sz="2000" dirty="0">
                  <a:solidFill>
                    <a:schemeClr val="tx1"/>
                  </a:solidFill>
                </a:rPr>
                <a:t>Explosives</a:t>
              </a:r>
            </a:p>
            <a:p>
              <a:r>
                <a:rPr lang="en-US" altLang="en-US" sz="2000" dirty="0">
                  <a:solidFill>
                    <a:schemeClr val="tx1"/>
                  </a:solidFill>
                </a:rPr>
                <a:t>Eye Damage/Irritation</a:t>
              </a:r>
            </a:p>
          </p:txBody>
        </p:sp>
        <p:sp>
          <p:nvSpPr>
            <p:cNvPr id="14" name="Rectangle 9"/>
            <p:cNvSpPr>
              <a:spLocks noChangeArrowheads="1"/>
            </p:cNvSpPr>
            <p:nvPr/>
          </p:nvSpPr>
          <p:spPr bwMode="auto">
            <a:xfrm>
              <a:off x="4800600" y="2895600"/>
              <a:ext cx="31242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endParaRPr lang="en-US" altLang="en-US" sz="1800" b="0" dirty="0"/>
            </a:p>
            <a:p>
              <a:r>
                <a:rPr lang="en-US" altLang="en-US" sz="2000" dirty="0">
                  <a:solidFill>
                    <a:schemeClr val="tx1"/>
                  </a:solidFill>
                </a:rPr>
                <a:t>Flammable Aerosols</a:t>
              </a:r>
            </a:p>
            <a:p>
              <a:r>
                <a:rPr lang="en-US" altLang="en-US" sz="2000" dirty="0">
                  <a:solidFill>
                    <a:schemeClr val="tx1"/>
                  </a:solidFill>
                </a:rPr>
                <a:t>Flammable Gases</a:t>
              </a:r>
            </a:p>
            <a:p>
              <a:r>
                <a:rPr lang="en-US" altLang="en-US" sz="2000" dirty="0">
                  <a:solidFill>
                    <a:schemeClr val="tx1"/>
                  </a:solidFill>
                </a:rPr>
                <a:t>Flammable Liquids</a:t>
              </a:r>
            </a:p>
            <a:p>
              <a:r>
                <a:rPr lang="en-US" altLang="en-US" sz="2000" dirty="0">
                  <a:solidFill>
                    <a:schemeClr val="tx1"/>
                  </a:solidFill>
                </a:rPr>
                <a:t>Flammable Solids</a:t>
              </a:r>
            </a:p>
            <a:p>
              <a:r>
                <a:rPr lang="en-US" altLang="en-US" sz="2000" dirty="0">
                  <a:solidFill>
                    <a:schemeClr val="tx1"/>
                  </a:solidFill>
                </a:rPr>
                <a:t>Gases Under Pressure</a:t>
              </a:r>
            </a:p>
            <a:p>
              <a:r>
                <a:rPr lang="en-US" altLang="en-US" sz="2000" dirty="0">
                  <a:solidFill>
                    <a:schemeClr val="tx1"/>
                  </a:solidFill>
                </a:rPr>
                <a:t>Germ Cell Mutagenicity</a:t>
              </a:r>
            </a:p>
            <a:p>
              <a:r>
                <a:rPr lang="en-US" altLang="en-US" sz="2000" dirty="0">
                  <a:solidFill>
                    <a:schemeClr val="tx1"/>
                  </a:solidFill>
                </a:rPr>
                <a:t>Organic Peroxides</a:t>
              </a:r>
            </a:p>
            <a:p>
              <a:r>
                <a:rPr lang="en-US" altLang="en-US" sz="2000" dirty="0">
                  <a:solidFill>
                    <a:schemeClr val="tx1"/>
                  </a:solidFill>
                </a:rPr>
                <a:t>Oxidizing Gases</a:t>
              </a:r>
            </a:p>
          </p:txBody>
        </p:sp>
      </p:grpSp>
    </p:spTree>
    <p:extLst>
      <p:ext uri="{BB962C8B-B14F-4D97-AF65-F5344CB8AC3E}">
        <p14:creationId xmlns:p14="http://schemas.microsoft.com/office/powerpoint/2010/main" val="3872069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Categories</a:t>
            </a:r>
            <a:endParaRPr lang="en-US" altLang="en-US" b="1" dirty="0"/>
          </a:p>
        </p:txBody>
      </p:sp>
      <p:grpSp>
        <p:nvGrpSpPr>
          <p:cNvPr id="7" name="Group 6"/>
          <p:cNvGrpSpPr/>
          <p:nvPr/>
        </p:nvGrpSpPr>
        <p:grpSpPr>
          <a:xfrm>
            <a:off x="457200" y="1120877"/>
            <a:ext cx="8303342" cy="4307925"/>
            <a:chOff x="457200" y="1600200"/>
            <a:chExt cx="8303342" cy="3860318"/>
          </a:xfrm>
        </p:grpSpPr>
        <p:sp>
          <p:nvSpPr>
            <p:cNvPr id="9" name="Rectangle 3"/>
            <p:cNvSpPr>
              <a:spLocks noChangeArrowheads="1"/>
            </p:cNvSpPr>
            <p:nvPr/>
          </p:nvSpPr>
          <p:spPr bwMode="auto">
            <a:xfrm>
              <a:off x="457200" y="1600200"/>
              <a:ext cx="8229600" cy="99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Before a product can be labeled under GHS, it must</a:t>
              </a:r>
            </a:p>
            <a:p>
              <a:r>
                <a:rPr lang="en-US" altLang="en-US" sz="2200" dirty="0">
                  <a:solidFill>
                    <a:schemeClr val="tx1"/>
                  </a:solidFill>
                </a:rPr>
                <a:t>be classified into one of 28 types of hazards: (cont’d)</a:t>
              </a:r>
            </a:p>
          </p:txBody>
        </p:sp>
        <p:sp>
          <p:nvSpPr>
            <p:cNvPr id="10" name="Rectangle 4"/>
            <p:cNvSpPr>
              <a:spLocks noChangeArrowheads="1"/>
            </p:cNvSpPr>
            <p:nvPr/>
          </p:nvSpPr>
          <p:spPr bwMode="auto">
            <a:xfrm>
              <a:off x="786581" y="2895600"/>
              <a:ext cx="3937819" cy="25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endParaRPr lang="en-US" altLang="en-US" sz="1800" b="0" dirty="0"/>
            </a:p>
            <a:p>
              <a:r>
                <a:rPr lang="en-US" altLang="en-US" sz="1800" dirty="0">
                  <a:solidFill>
                    <a:schemeClr val="tx1"/>
                  </a:solidFill>
                </a:rPr>
                <a:t>Oxidizing Liquids</a:t>
              </a:r>
            </a:p>
            <a:p>
              <a:r>
                <a:rPr lang="en-US" altLang="en-US" sz="1800" dirty="0">
                  <a:solidFill>
                    <a:schemeClr val="tx1"/>
                  </a:solidFill>
                </a:rPr>
                <a:t>Oxidizing Solids</a:t>
              </a:r>
            </a:p>
            <a:p>
              <a:r>
                <a:rPr lang="en-US" altLang="en-US" sz="1800" dirty="0">
                  <a:solidFill>
                    <a:schemeClr val="tx1"/>
                  </a:solidFill>
                </a:rPr>
                <a:t>Pyrophoric Liquids</a:t>
              </a:r>
            </a:p>
            <a:p>
              <a:r>
                <a:rPr lang="en-US" altLang="en-US" sz="1800" dirty="0">
                  <a:solidFill>
                    <a:schemeClr val="tx1"/>
                  </a:solidFill>
                </a:rPr>
                <a:t>Pyrophoric solids</a:t>
              </a:r>
            </a:p>
            <a:p>
              <a:r>
                <a:rPr lang="en-US" altLang="en-US" sz="1800" dirty="0">
                  <a:solidFill>
                    <a:schemeClr val="tx1"/>
                  </a:solidFill>
                </a:rPr>
                <a:t>Self-heating Substances and </a:t>
              </a:r>
            </a:p>
            <a:p>
              <a:r>
                <a:rPr lang="en-US" altLang="en-US" sz="1800" dirty="0">
                  <a:solidFill>
                    <a:schemeClr val="tx1"/>
                  </a:solidFill>
                </a:rPr>
                <a:t>     Mixtures</a:t>
              </a:r>
            </a:p>
            <a:p>
              <a:r>
                <a:rPr lang="en-US" altLang="en-US" sz="1800" dirty="0">
                  <a:solidFill>
                    <a:schemeClr val="tx1"/>
                  </a:solidFill>
                </a:rPr>
                <a:t>Sensitization – Respiratory</a:t>
              </a:r>
            </a:p>
            <a:p>
              <a:r>
                <a:rPr lang="en-US" altLang="en-US" sz="1800" dirty="0">
                  <a:solidFill>
                    <a:schemeClr val="tx1"/>
                  </a:solidFill>
                </a:rPr>
                <a:t>Sensitization – Skin</a:t>
              </a:r>
            </a:p>
            <a:p>
              <a:r>
                <a:rPr lang="en-US" altLang="en-US" sz="1800" dirty="0">
                  <a:solidFill>
                    <a:schemeClr val="tx1"/>
                  </a:solidFill>
                </a:rPr>
                <a:t>Skin Corrosion/Irritation</a:t>
              </a:r>
            </a:p>
          </p:txBody>
        </p:sp>
        <p:sp>
          <p:nvSpPr>
            <p:cNvPr id="12" name="Rectangle 5"/>
            <p:cNvSpPr>
              <a:spLocks noChangeArrowheads="1"/>
            </p:cNvSpPr>
            <p:nvPr/>
          </p:nvSpPr>
          <p:spPr bwMode="auto">
            <a:xfrm>
              <a:off x="4650658" y="2895600"/>
              <a:ext cx="4109884" cy="25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endParaRPr lang="en-US" altLang="en-US" sz="1800" b="0" dirty="0"/>
            </a:p>
            <a:p>
              <a:r>
                <a:rPr lang="en-US" altLang="en-US" sz="1800" dirty="0">
                  <a:solidFill>
                    <a:schemeClr val="tx1"/>
                  </a:solidFill>
                </a:rPr>
                <a:t>Specific Target Organ         Toxicity (repeated exposure)</a:t>
              </a:r>
            </a:p>
            <a:p>
              <a:r>
                <a:rPr lang="en-US" altLang="en-US" sz="1800" dirty="0">
                  <a:solidFill>
                    <a:schemeClr val="tx1"/>
                  </a:solidFill>
                </a:rPr>
                <a:t>Specific Target Organ Toxicity  </a:t>
              </a:r>
            </a:p>
            <a:p>
              <a:r>
                <a:rPr lang="en-US" altLang="en-US" sz="1800" dirty="0">
                  <a:solidFill>
                    <a:schemeClr val="tx1"/>
                  </a:solidFill>
                </a:rPr>
                <a:t>     (single exposure)</a:t>
              </a:r>
            </a:p>
            <a:p>
              <a:r>
                <a:rPr lang="en-US" altLang="en-US" sz="1800" dirty="0">
                  <a:solidFill>
                    <a:schemeClr val="tx1"/>
                  </a:solidFill>
                </a:rPr>
                <a:t>Substances and mixtures </a:t>
              </a:r>
            </a:p>
            <a:p>
              <a:r>
                <a:rPr lang="en-US" altLang="en-US" sz="1800" dirty="0">
                  <a:solidFill>
                    <a:schemeClr val="tx1"/>
                  </a:solidFill>
                </a:rPr>
                <a:t>     which, in contact with  </a:t>
              </a:r>
            </a:p>
            <a:p>
              <a:r>
                <a:rPr lang="en-US" altLang="en-US" sz="1800" dirty="0">
                  <a:solidFill>
                    <a:schemeClr val="tx1"/>
                  </a:solidFill>
                </a:rPr>
                <a:t>     water, emit flammable </a:t>
              </a:r>
            </a:p>
            <a:p>
              <a:r>
                <a:rPr lang="en-US" altLang="en-US" sz="1800" dirty="0">
                  <a:solidFill>
                    <a:schemeClr val="tx1"/>
                  </a:solidFill>
                </a:rPr>
                <a:t>     gases</a:t>
              </a:r>
            </a:p>
            <a:p>
              <a:r>
                <a:rPr lang="en-US" altLang="en-US" sz="1800" dirty="0">
                  <a:solidFill>
                    <a:schemeClr val="tx1"/>
                  </a:solidFill>
                </a:rPr>
                <a:t>Toxic to Reproduction</a:t>
              </a:r>
            </a:p>
          </p:txBody>
        </p:sp>
      </p:grpSp>
    </p:spTree>
    <p:extLst>
      <p:ext uri="{BB962C8B-B14F-4D97-AF65-F5344CB8AC3E}">
        <p14:creationId xmlns:p14="http://schemas.microsoft.com/office/powerpoint/2010/main" val="5758215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ltLang="en-US" b="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7363" y="589936"/>
            <a:ext cx="5573441"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244591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pic>
        <p:nvPicPr>
          <p:cNvPr id="4" name="Picture 2"/>
          <p:cNvPicPr>
            <a:picLocks noGrp="1" noChangeAspect="1" noChangeArrowheads="1"/>
          </p:cNvPicPr>
          <p:nvPr>
            <p:ph type="body" idx="4294967295"/>
          </p:nvPr>
        </p:nvPicPr>
        <p:blipFill>
          <a:blip r:embed="rId2" cstate="email">
            <a:extLst>
              <a:ext uri="{28A0092B-C50C-407E-A947-70E740481C1C}">
                <a14:useLocalDpi xmlns:a14="http://schemas.microsoft.com/office/drawing/2010/main"/>
              </a:ext>
            </a:extLst>
          </a:blip>
          <a:srcRect/>
          <a:stretch>
            <a:fillRect/>
          </a:stretch>
        </p:blipFill>
        <p:spPr>
          <a:xfrm>
            <a:off x="4419600" y="1143000"/>
            <a:ext cx="4065588"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41300" y="1417638"/>
            <a:ext cx="4330700" cy="2667000"/>
            <a:chOff x="241300" y="1417638"/>
            <a:chExt cx="4330700" cy="2667000"/>
          </a:xfrm>
        </p:grpSpPr>
        <p:sp>
          <p:nvSpPr>
            <p:cNvPr id="6" name="Rectangle 2"/>
            <p:cNvSpPr>
              <a:spLocks noChangeArrowheads="1"/>
            </p:cNvSpPr>
            <p:nvPr/>
          </p:nvSpPr>
          <p:spPr bwMode="auto">
            <a:xfrm>
              <a:off x="241300" y="1417638"/>
              <a:ext cx="3644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just"/>
              <a:r>
                <a:rPr lang="en-US" altLang="en-US" sz="1600" dirty="0">
                  <a:solidFill>
                    <a:schemeClr val="tx1"/>
                  </a:solidFill>
                  <a:latin typeface="Tahoma" pitchFamily="34" charset="0"/>
                </a:rPr>
                <a:t>PRODUCT IDENTIFIER:</a:t>
              </a:r>
            </a:p>
            <a:p>
              <a:pPr algn="just"/>
              <a:endParaRPr lang="en-US" altLang="en-US" sz="1600" dirty="0">
                <a:solidFill>
                  <a:schemeClr val="tx1"/>
                </a:solidFill>
                <a:latin typeface="Tahoma" pitchFamily="34" charset="0"/>
              </a:endParaRPr>
            </a:p>
            <a:p>
              <a:pPr algn="just"/>
              <a:r>
                <a:rPr lang="en-US" altLang="en-US" sz="1600" dirty="0">
                  <a:solidFill>
                    <a:schemeClr val="tx1"/>
                  </a:solidFill>
                  <a:latin typeface="Tahoma" pitchFamily="34" charset="0"/>
                </a:rPr>
                <a:t>A product identifier (name) used on a “GHS” label should match the product identifier used on the “SDS”.</a:t>
              </a:r>
            </a:p>
            <a:p>
              <a:pPr algn="just"/>
              <a:endParaRPr lang="en-US" altLang="en-US" sz="1600" dirty="0">
                <a:solidFill>
                  <a:schemeClr val="tx1"/>
                </a:solidFill>
                <a:latin typeface="Tahoma" pitchFamily="34" charset="0"/>
              </a:endParaRPr>
            </a:p>
            <a:p>
              <a:pPr algn="just"/>
              <a:r>
                <a:rPr lang="en-US" altLang="en-US" sz="1600" dirty="0">
                  <a:solidFill>
                    <a:schemeClr val="tx1"/>
                  </a:solidFill>
                  <a:latin typeface="Tahoma" pitchFamily="34" charset="0"/>
                </a:rPr>
                <a:t>The product identifier lists the chemical identity of the hazardous substance.</a:t>
              </a:r>
            </a:p>
          </p:txBody>
        </p:sp>
        <p:cxnSp>
          <p:nvCxnSpPr>
            <p:cNvPr id="7" name="Straight Arrow Connector 2"/>
            <p:cNvCxnSpPr>
              <a:cxnSpLocks noChangeShapeType="1"/>
            </p:cNvCxnSpPr>
            <p:nvPr/>
          </p:nvCxnSpPr>
          <p:spPr bwMode="auto">
            <a:xfrm>
              <a:off x="2819400" y="1752600"/>
              <a:ext cx="1752600" cy="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708495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pic>
        <p:nvPicPr>
          <p:cNvPr id="8" name="Picture 2"/>
          <p:cNvPicPr>
            <a:picLocks noGrp="1" noChangeAspect="1" noChangeArrowheads="1"/>
          </p:cNvPicPr>
          <p:nvPr>
            <p:ph type="body" idx="4294967295"/>
          </p:nvPr>
        </p:nvPicPr>
        <p:blipFill>
          <a:blip r:embed="rId2" cstate="email">
            <a:extLst>
              <a:ext uri="{28A0092B-C50C-407E-A947-70E740481C1C}">
                <a14:useLocalDpi xmlns:a14="http://schemas.microsoft.com/office/drawing/2010/main"/>
              </a:ext>
            </a:extLst>
          </a:blip>
          <a:srcRect/>
          <a:stretch>
            <a:fillRect/>
          </a:stretch>
        </p:blipFill>
        <p:spPr>
          <a:xfrm>
            <a:off x="4419600" y="1143000"/>
            <a:ext cx="4065588"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28600" y="1828800"/>
            <a:ext cx="4114800" cy="2590800"/>
            <a:chOff x="228600" y="1828800"/>
            <a:chExt cx="4114800" cy="2590800"/>
          </a:xfrm>
        </p:grpSpPr>
        <p:cxnSp>
          <p:nvCxnSpPr>
            <p:cNvPr id="10" name="Straight Arrow Connector 2"/>
            <p:cNvCxnSpPr>
              <a:cxnSpLocks noChangeShapeType="1"/>
            </p:cNvCxnSpPr>
            <p:nvPr/>
          </p:nvCxnSpPr>
          <p:spPr bwMode="auto">
            <a:xfrm>
              <a:off x="3429000" y="2514600"/>
              <a:ext cx="914400" cy="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 name="Rectangle 2"/>
            <p:cNvSpPr>
              <a:spLocks noChangeArrowheads="1"/>
            </p:cNvSpPr>
            <p:nvPr/>
          </p:nvSpPr>
          <p:spPr bwMode="auto">
            <a:xfrm>
              <a:off x="228600" y="1828800"/>
              <a:ext cx="3644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just"/>
              <a:r>
                <a:rPr lang="en-US" altLang="en-US" sz="1600" dirty="0">
                  <a:solidFill>
                    <a:schemeClr val="tx1"/>
                  </a:solidFill>
                  <a:latin typeface="Tahoma" pitchFamily="34" charset="0"/>
                </a:rPr>
                <a:t>SUPPLIER IDENTIFICATION:</a:t>
              </a:r>
            </a:p>
            <a:p>
              <a:pPr algn="just"/>
              <a:endParaRPr lang="en-US" altLang="en-US" sz="1600" dirty="0">
                <a:solidFill>
                  <a:schemeClr val="tx1"/>
                </a:solidFill>
                <a:latin typeface="Tahoma" pitchFamily="34" charset="0"/>
              </a:endParaRPr>
            </a:p>
            <a:p>
              <a:pPr algn="just"/>
              <a:r>
                <a:rPr lang="en-US" altLang="en-US" sz="1600" dirty="0">
                  <a:solidFill>
                    <a:schemeClr val="tx1"/>
                  </a:solidFill>
                  <a:latin typeface="Tahoma" pitchFamily="34" charset="0"/>
                </a:rPr>
                <a:t>The name, address and telephone number of the manufacturer or supplier of the product must be provided on the label.</a:t>
              </a:r>
            </a:p>
          </p:txBody>
        </p:sp>
      </p:grpSp>
    </p:spTree>
    <p:extLst>
      <p:ext uri="{BB962C8B-B14F-4D97-AF65-F5344CB8AC3E}">
        <p14:creationId xmlns:p14="http://schemas.microsoft.com/office/powerpoint/2010/main" val="22579035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pic>
        <p:nvPicPr>
          <p:cNvPr id="7" name="Picture 2"/>
          <p:cNvPicPr>
            <a:picLocks noGrp="1" noChangeAspect="1" noChangeArrowheads="1"/>
          </p:cNvPicPr>
          <p:nvPr>
            <p:ph type="body" idx="4294967295"/>
          </p:nvPr>
        </p:nvPicPr>
        <p:blipFill>
          <a:blip r:embed="rId2" cstate="email">
            <a:extLst>
              <a:ext uri="{28A0092B-C50C-407E-A947-70E740481C1C}">
                <a14:useLocalDpi xmlns:a14="http://schemas.microsoft.com/office/drawing/2010/main"/>
              </a:ext>
            </a:extLst>
          </a:blip>
          <a:srcRect/>
          <a:stretch>
            <a:fillRect/>
          </a:stretch>
        </p:blipFill>
        <p:spPr>
          <a:xfrm>
            <a:off x="381000" y="1143000"/>
            <a:ext cx="3962400"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343400" y="1447800"/>
            <a:ext cx="4572000" cy="3992563"/>
            <a:chOff x="4343400" y="1447800"/>
            <a:chExt cx="4572000" cy="3992563"/>
          </a:xfrm>
        </p:grpSpPr>
        <p:sp>
          <p:nvSpPr>
            <p:cNvPr id="13" name="Rectangle 2"/>
            <p:cNvSpPr>
              <a:spLocks noChangeArrowheads="1"/>
            </p:cNvSpPr>
            <p:nvPr/>
          </p:nvSpPr>
          <p:spPr bwMode="auto">
            <a:xfrm>
              <a:off x="5270500" y="1447800"/>
              <a:ext cx="36449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600" dirty="0">
                  <a:solidFill>
                    <a:schemeClr val="tx1"/>
                  </a:solidFill>
                  <a:latin typeface="Tahoma" pitchFamily="34" charset="0"/>
                </a:rPr>
                <a:t>Pictograms:</a:t>
              </a:r>
            </a:p>
            <a:p>
              <a:endParaRPr lang="en-US" altLang="en-US" sz="1600" b="0" dirty="0">
                <a:solidFill>
                  <a:schemeClr val="tx1"/>
                </a:solidFill>
                <a:latin typeface="Tahoma" pitchFamily="34" charset="0"/>
              </a:endParaRPr>
            </a:p>
            <a:p>
              <a:r>
                <a:rPr lang="en-US" altLang="en-US" sz="1600" dirty="0">
                  <a:solidFill>
                    <a:schemeClr val="tx1"/>
                  </a:solidFill>
                  <a:latin typeface="Tahoma" pitchFamily="34" charset="0"/>
                </a:rPr>
                <a:t>Quickly convey specific information</a:t>
              </a:r>
            </a:p>
            <a:p>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Make warnings more noticeable and easier for employees to understand.</a:t>
              </a:r>
            </a:p>
            <a:p>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The specific pictograms that are required on a particular label are determined by the hazard classification.</a:t>
              </a:r>
            </a:p>
            <a:p>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Labels may not have blank</a:t>
              </a:r>
            </a:p>
            <a:p>
              <a:r>
                <a:rPr lang="en-US" altLang="en-US" sz="1600" dirty="0">
                  <a:solidFill>
                    <a:schemeClr val="tx1"/>
                  </a:solidFill>
                  <a:latin typeface="Tahoma" pitchFamily="34" charset="0"/>
                </a:rPr>
                <a:t>(unfilled) squares.</a:t>
              </a:r>
            </a:p>
          </p:txBody>
        </p:sp>
        <p:cxnSp>
          <p:nvCxnSpPr>
            <p:cNvPr id="14" name="Straight Arrow Connector 2"/>
            <p:cNvCxnSpPr>
              <a:cxnSpLocks noChangeShapeType="1"/>
            </p:cNvCxnSpPr>
            <p:nvPr/>
          </p:nvCxnSpPr>
          <p:spPr bwMode="auto">
            <a:xfrm flipH="1">
              <a:off x="4343400" y="1905000"/>
              <a:ext cx="838200" cy="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069315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endParaRPr lang="en-US" altLang="en-US" b="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0708" y="671307"/>
            <a:ext cx="6575323" cy="561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6498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A9A9FF2-2117-324A-8F87-82DD2BE4AE7F}"/>
              </a:ext>
            </a:extLst>
          </p:cNvPr>
          <p:cNvSpPr>
            <a:spLocks noGrp="1"/>
          </p:cNvSpPr>
          <p:nvPr>
            <p:ph type="body" sz="quarter" idx="10"/>
          </p:nvPr>
        </p:nvSpPr>
        <p:spPr>
          <a:xfrm>
            <a:off x="1120877" y="850575"/>
            <a:ext cx="7531292" cy="4829760"/>
          </a:xfrm>
        </p:spPr>
        <p:txBody>
          <a:bodyPr/>
          <a:lstStyle/>
          <a:p>
            <a:pPr>
              <a:defRPr/>
            </a:pPr>
            <a:r>
              <a:rPr lang="en-US" sz="2400" b="1" dirty="0"/>
              <a:t>Refresher training :</a:t>
            </a:r>
          </a:p>
          <a:p>
            <a:pPr marL="0" indent="0">
              <a:buNone/>
              <a:defRPr/>
            </a:pPr>
            <a:endParaRPr lang="en-US" sz="1100" b="1" dirty="0"/>
          </a:p>
          <a:p>
            <a:pPr marL="692150" lvl="1" indent="-234950">
              <a:buFontTx/>
              <a:buChar char="•"/>
              <a:defRPr/>
            </a:pPr>
            <a:r>
              <a:rPr lang="en-US" sz="2400" b="1" dirty="0">
                <a:solidFill>
                  <a:schemeClr val="tx1">
                    <a:lumMod val="85000"/>
                    <a:lumOff val="15000"/>
                  </a:schemeClr>
                </a:solidFill>
              </a:rPr>
              <a:t>Upon initial assignment of employee to a new worksite or transfer from one work area to another where different hazards are present, if: </a:t>
            </a:r>
          </a:p>
          <a:p>
            <a:pPr marL="457200" lvl="1" indent="0" algn="just">
              <a:buNone/>
              <a:defRPr/>
            </a:pPr>
            <a:endParaRPr lang="en-US" sz="1100" b="1" dirty="0">
              <a:solidFill>
                <a:schemeClr val="tx1">
                  <a:lumMod val="85000"/>
                  <a:lumOff val="15000"/>
                </a:schemeClr>
              </a:solidFill>
            </a:endParaRPr>
          </a:p>
          <a:p>
            <a:pPr marL="1092200" lvl="2" indent="-234950">
              <a:buFontTx/>
              <a:buChar char="•"/>
              <a:defRPr/>
            </a:pPr>
            <a:r>
              <a:rPr lang="en-US" sz="2400" b="1" dirty="0">
                <a:solidFill>
                  <a:schemeClr val="tx1">
                    <a:lumMod val="85000"/>
                    <a:lumOff val="15000"/>
                  </a:schemeClr>
                </a:solidFill>
              </a:rPr>
              <a:t>A new chemical, procedure or work practice is introduced,</a:t>
            </a:r>
          </a:p>
          <a:p>
            <a:pPr marL="857250" lvl="2" indent="0">
              <a:buNone/>
              <a:defRPr/>
            </a:pPr>
            <a:endParaRPr lang="en-US" sz="1100" b="1" dirty="0">
              <a:solidFill>
                <a:schemeClr val="tx1">
                  <a:lumMod val="85000"/>
                  <a:lumOff val="15000"/>
                </a:schemeClr>
              </a:solidFill>
            </a:endParaRPr>
          </a:p>
          <a:p>
            <a:pPr marL="1092200" lvl="2" indent="-234950">
              <a:buFontTx/>
              <a:buChar char="•"/>
              <a:defRPr/>
            </a:pPr>
            <a:r>
              <a:rPr lang="en-US" sz="2400" b="1" dirty="0">
                <a:solidFill>
                  <a:schemeClr val="tx1">
                    <a:lumMod val="85000"/>
                    <a:lumOff val="15000"/>
                  </a:schemeClr>
                </a:solidFill>
              </a:rPr>
              <a:t>Changes in the workplace render previous training obsolete, or</a:t>
            </a:r>
          </a:p>
          <a:p>
            <a:pPr marL="857250" lvl="2" indent="0">
              <a:buNone/>
              <a:defRPr/>
            </a:pPr>
            <a:endParaRPr lang="en-US" sz="1100" b="1" dirty="0">
              <a:solidFill>
                <a:schemeClr val="tx1">
                  <a:lumMod val="85000"/>
                  <a:lumOff val="15000"/>
                </a:schemeClr>
              </a:solidFill>
            </a:endParaRPr>
          </a:p>
          <a:p>
            <a:pPr marL="1092200" lvl="2" indent="-234950">
              <a:buFontTx/>
              <a:buChar char="•"/>
              <a:defRPr/>
            </a:pPr>
            <a:r>
              <a:rPr lang="en-US" sz="2400" b="1" dirty="0">
                <a:solidFill>
                  <a:schemeClr val="tx1">
                    <a:lumMod val="85000"/>
                    <a:lumOff val="15000"/>
                  </a:schemeClr>
                </a:solidFill>
              </a:rPr>
              <a:t>The employee’s behavior or work shows that the previous training was not effective or retained sufficiently.</a:t>
            </a:r>
          </a:p>
        </p:txBody>
      </p:sp>
      <p:sp>
        <p:nvSpPr>
          <p:cNvPr id="3" name="Title 2"/>
          <p:cNvSpPr>
            <a:spLocks noGrp="1"/>
          </p:cNvSpPr>
          <p:nvPr>
            <p:ph type="title"/>
          </p:nvPr>
        </p:nvSpPr>
        <p:spPr>
          <a:xfrm>
            <a:off x="1695976" y="219755"/>
            <a:ext cx="8149586" cy="400440"/>
          </a:xfrm>
          <a:prstGeom prst="rect">
            <a:avLst/>
          </a:prstGeom>
        </p:spPr>
        <p:txBody>
          <a:bodyPr/>
          <a:lstStyle/>
          <a:p>
            <a:r>
              <a:rPr lang="en-US" altLang="en-US" sz="1800" b="1" dirty="0">
                <a:effectLst/>
              </a:rPr>
              <a:t>“I’ve been trained in HAZCOM.  Why do I need it again?”</a:t>
            </a:r>
            <a:endParaRPr lang="en-US" sz="2000" b="1" dirty="0">
              <a:effectLst/>
            </a:endParaRPr>
          </a:p>
        </p:txBody>
      </p:sp>
    </p:spTree>
    <p:extLst>
      <p:ext uri="{BB962C8B-B14F-4D97-AF65-F5344CB8AC3E}">
        <p14:creationId xmlns:p14="http://schemas.microsoft.com/office/powerpoint/2010/main" val="2038600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pic>
        <p:nvPicPr>
          <p:cNvPr id="4" name="Picture 2"/>
          <p:cNvPicPr>
            <a:picLocks noGrp="1" noChangeAspect="1" noChangeArrowheads="1"/>
          </p:cNvPicPr>
          <p:nvPr>
            <p:ph type="body" idx="4294967295"/>
          </p:nvPr>
        </p:nvPicPr>
        <p:blipFill>
          <a:blip r:embed="rId2" cstate="email">
            <a:extLst>
              <a:ext uri="{28A0092B-C50C-407E-A947-70E740481C1C}">
                <a14:useLocalDpi xmlns:a14="http://schemas.microsoft.com/office/drawing/2010/main"/>
              </a:ext>
            </a:extLst>
          </a:blip>
          <a:srcRect/>
          <a:stretch>
            <a:fillRect/>
          </a:stretch>
        </p:blipFill>
        <p:spPr>
          <a:xfrm>
            <a:off x="381000" y="1219200"/>
            <a:ext cx="4065588"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343400" y="1295400"/>
            <a:ext cx="4114800" cy="4572000"/>
            <a:chOff x="4343400" y="1295400"/>
            <a:chExt cx="4114800" cy="4572000"/>
          </a:xfrm>
        </p:grpSpPr>
        <p:sp>
          <p:nvSpPr>
            <p:cNvPr id="6" name="Rectangle 2"/>
            <p:cNvSpPr>
              <a:spLocks noChangeArrowheads="1"/>
            </p:cNvSpPr>
            <p:nvPr/>
          </p:nvSpPr>
          <p:spPr bwMode="auto">
            <a:xfrm>
              <a:off x="5270500" y="1295400"/>
              <a:ext cx="3187700" cy="4572000"/>
            </a:xfrm>
            <a:prstGeom prst="rect">
              <a:avLst/>
            </a:prstGeom>
            <a:noFill/>
            <a:ln>
              <a:noFill/>
            </a:ln>
            <a:effectLst/>
            <a:extLst/>
          </p:spPr>
          <p:txBody>
            <a:bodyPr lIns="91435" tIns="45718" rIns="91435" bIns="45718" anchor="ctr"/>
            <a:lstStyle/>
            <a:p>
              <a:pPr>
                <a:defRPr/>
              </a:pPr>
              <a:r>
                <a:rPr lang="en-US" sz="1600" b="1" dirty="0">
                  <a:solidFill>
                    <a:schemeClr val="tx1"/>
                  </a:solidFill>
                  <a:latin typeface="Tahoma" pitchFamily="34" charset="0"/>
                </a:rPr>
                <a:t>Signal Word:</a:t>
              </a:r>
            </a:p>
            <a:p>
              <a:pPr>
                <a:defRPr/>
              </a:pPr>
              <a:endParaRPr lang="en-US" sz="1600" b="1" dirty="0">
                <a:solidFill>
                  <a:schemeClr val="tx1"/>
                </a:solidFill>
                <a:latin typeface="Tahoma" pitchFamily="34" charset="0"/>
              </a:endParaRPr>
            </a:p>
            <a:p>
              <a:pPr>
                <a:defRPr/>
              </a:pPr>
              <a:r>
                <a:rPr lang="en-US" sz="1600" b="1" dirty="0">
                  <a:solidFill>
                    <a:schemeClr val="tx1"/>
                  </a:solidFill>
                  <a:latin typeface="Tahoma" pitchFamily="34" charset="0"/>
                </a:rPr>
                <a:t>One of these two signal words must appear on labels:</a:t>
              </a:r>
            </a:p>
            <a:p>
              <a:pPr>
                <a:defRPr/>
              </a:pPr>
              <a:endParaRPr lang="en-US" sz="1600" b="1" dirty="0">
                <a:solidFill>
                  <a:schemeClr val="tx1"/>
                </a:solidFill>
                <a:latin typeface="Tahoma" pitchFamily="34" charset="0"/>
              </a:endParaRPr>
            </a:p>
            <a:p>
              <a:pPr marL="285750" indent="-285750">
                <a:buFont typeface="Wingdings" pitchFamily="2" charset="2"/>
                <a:buChar char="v"/>
                <a:defRPr/>
              </a:pPr>
              <a:r>
                <a:rPr lang="en-US" sz="1600" b="1" dirty="0">
                  <a:solidFill>
                    <a:schemeClr val="tx1"/>
                  </a:solidFill>
                  <a:latin typeface="Tahoma" pitchFamily="34" charset="0"/>
                </a:rPr>
                <a:t>DANGER: for the more severe hazard categories</a:t>
              </a:r>
            </a:p>
            <a:p>
              <a:pPr marL="285750" indent="-285750">
                <a:buFont typeface="Wingdings" pitchFamily="2" charset="2"/>
                <a:buChar char="v"/>
                <a:defRPr/>
              </a:pPr>
              <a:endParaRPr lang="en-US" sz="1600" b="1" dirty="0">
                <a:solidFill>
                  <a:schemeClr val="tx1"/>
                </a:solidFill>
                <a:latin typeface="Tahoma" pitchFamily="34" charset="0"/>
              </a:endParaRPr>
            </a:p>
            <a:p>
              <a:pPr marL="285750" indent="-285750">
                <a:buFont typeface="Wingdings" pitchFamily="2" charset="2"/>
                <a:buChar char="v"/>
                <a:defRPr/>
              </a:pPr>
              <a:r>
                <a:rPr lang="en-US" sz="1600" b="1" dirty="0">
                  <a:solidFill>
                    <a:schemeClr val="tx1"/>
                  </a:solidFill>
                  <a:latin typeface="Tahoma" pitchFamily="34" charset="0"/>
                </a:rPr>
                <a:t>WARNING: for less serious hazards</a:t>
              </a:r>
            </a:p>
            <a:p>
              <a:pPr>
                <a:defRPr/>
              </a:pPr>
              <a:endParaRPr lang="en-US" sz="1600" b="1" dirty="0">
                <a:solidFill>
                  <a:schemeClr val="tx1"/>
                </a:solidFill>
                <a:latin typeface="Tahoma" pitchFamily="34" charset="0"/>
              </a:endParaRPr>
            </a:p>
            <a:p>
              <a:pPr>
                <a:defRPr/>
              </a:pPr>
              <a:r>
                <a:rPr lang="en-US" sz="1600" b="1" dirty="0">
                  <a:solidFill>
                    <a:schemeClr val="tx1"/>
                  </a:solidFill>
                  <a:latin typeface="Tahoma" pitchFamily="34" charset="0"/>
                </a:rPr>
                <a:t>The appropriate signal word is chosen from the chart in “Appendix C”.</a:t>
              </a:r>
            </a:p>
            <a:p>
              <a:pPr>
                <a:defRPr/>
              </a:pPr>
              <a:endParaRPr lang="en-US" sz="1600" b="1" dirty="0">
                <a:solidFill>
                  <a:schemeClr val="tx1"/>
                </a:solidFill>
                <a:latin typeface="Tahoma" pitchFamily="34" charset="0"/>
              </a:endParaRPr>
            </a:p>
            <a:p>
              <a:pPr>
                <a:defRPr/>
              </a:pPr>
              <a:r>
                <a:rPr lang="en-US" sz="1600" b="1" dirty="0">
                  <a:solidFill>
                    <a:schemeClr val="tx1"/>
                  </a:solidFill>
                  <a:latin typeface="Tahoma" pitchFamily="34" charset="0"/>
                </a:rPr>
                <a:t>Note: if the word “DANGER” appears on the label, the word “WARNING” will not appear.</a:t>
              </a:r>
            </a:p>
          </p:txBody>
        </p:sp>
        <p:cxnSp>
          <p:nvCxnSpPr>
            <p:cNvPr id="7" name="Straight Arrow Connector 2"/>
            <p:cNvCxnSpPr>
              <a:cxnSpLocks noChangeShapeType="1"/>
            </p:cNvCxnSpPr>
            <p:nvPr/>
          </p:nvCxnSpPr>
          <p:spPr bwMode="auto">
            <a:xfrm flipH="1">
              <a:off x="4343400" y="2362200"/>
              <a:ext cx="838200" cy="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955569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pic>
        <p:nvPicPr>
          <p:cNvPr id="8" name="Picture 2"/>
          <p:cNvPicPr>
            <a:picLocks noGrp="1" noChangeAspect="1" noChangeArrowheads="1"/>
          </p:cNvPicPr>
          <p:nvPr>
            <p:ph type="body" idx="4294967295"/>
          </p:nvPr>
        </p:nvPicPr>
        <p:blipFill>
          <a:blip r:embed="rId2" cstate="email">
            <a:extLst>
              <a:ext uri="{28A0092B-C50C-407E-A947-70E740481C1C}">
                <a14:useLocalDpi xmlns:a14="http://schemas.microsoft.com/office/drawing/2010/main"/>
              </a:ext>
            </a:extLst>
          </a:blip>
          <a:srcRect/>
          <a:stretch>
            <a:fillRect/>
          </a:stretch>
        </p:blipFill>
        <p:spPr>
          <a:xfrm>
            <a:off x="381000" y="1219200"/>
            <a:ext cx="4065588"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343400" y="1676400"/>
            <a:ext cx="4178300" cy="4572000"/>
            <a:chOff x="4343400" y="1676400"/>
            <a:chExt cx="4178300" cy="4572000"/>
          </a:xfrm>
        </p:grpSpPr>
        <p:cxnSp>
          <p:nvCxnSpPr>
            <p:cNvPr id="10" name="Straight Arrow Connector 2"/>
            <p:cNvCxnSpPr>
              <a:cxnSpLocks noChangeShapeType="1"/>
            </p:cNvCxnSpPr>
            <p:nvPr/>
          </p:nvCxnSpPr>
          <p:spPr bwMode="auto">
            <a:xfrm flipH="1">
              <a:off x="4343400" y="2743200"/>
              <a:ext cx="838200" cy="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 name="Rectangle 2"/>
            <p:cNvSpPr>
              <a:spLocks noChangeArrowheads="1"/>
            </p:cNvSpPr>
            <p:nvPr/>
          </p:nvSpPr>
          <p:spPr bwMode="auto">
            <a:xfrm>
              <a:off x="5257800" y="1676400"/>
              <a:ext cx="3263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600" dirty="0">
                  <a:solidFill>
                    <a:schemeClr val="tx1"/>
                  </a:solidFill>
                  <a:latin typeface="Tahoma" pitchFamily="34" charset="0"/>
                </a:rPr>
                <a:t>Hazard Statements:</a:t>
              </a:r>
            </a:p>
            <a:p>
              <a:endParaRPr lang="en-US" altLang="en-US" sz="1600" dirty="0">
                <a:solidFill>
                  <a:schemeClr val="tx1"/>
                </a:solidFill>
                <a:latin typeface="Tahoma" pitchFamily="34" charset="0"/>
              </a:endParaRPr>
            </a:p>
            <a:p>
              <a:r>
                <a:rPr lang="en-US" altLang="en-US" sz="1400" dirty="0">
                  <a:solidFill>
                    <a:schemeClr val="tx1"/>
                  </a:solidFill>
                  <a:latin typeface="Tahoma" pitchFamily="34" charset="0"/>
                </a:rPr>
                <a:t>Based on the hazard classification</a:t>
              </a:r>
            </a:p>
            <a:p>
              <a:r>
                <a:rPr lang="en-US" altLang="en-US" sz="1400" dirty="0">
                  <a:solidFill>
                    <a:schemeClr val="tx1"/>
                  </a:solidFill>
                  <a:latin typeface="Tahoma" pitchFamily="34" charset="0"/>
                </a:rPr>
                <a:t>of the chemical</a:t>
              </a:r>
            </a:p>
            <a:p>
              <a:endParaRPr lang="en-US" altLang="en-US" sz="1400" dirty="0">
                <a:solidFill>
                  <a:schemeClr val="tx1"/>
                </a:solidFill>
                <a:latin typeface="Tahoma" pitchFamily="34" charset="0"/>
              </a:endParaRPr>
            </a:p>
            <a:p>
              <a:r>
                <a:rPr lang="en-US" altLang="en-US" sz="1400" dirty="0">
                  <a:solidFill>
                    <a:schemeClr val="tx1"/>
                  </a:solidFill>
                  <a:latin typeface="Tahoma" pitchFamily="34" charset="0"/>
                </a:rPr>
                <a:t>Describes the hazard associated</a:t>
              </a:r>
            </a:p>
            <a:p>
              <a:r>
                <a:rPr lang="en-US" altLang="en-US" sz="1400" dirty="0">
                  <a:solidFill>
                    <a:schemeClr val="tx1"/>
                  </a:solidFill>
                  <a:latin typeface="Tahoma" pitchFamily="34" charset="0"/>
                </a:rPr>
                <a:t>with the chemical</a:t>
              </a:r>
            </a:p>
            <a:p>
              <a:endParaRPr lang="en-US" altLang="en-US" sz="1400" dirty="0">
                <a:solidFill>
                  <a:schemeClr val="tx1"/>
                </a:solidFill>
                <a:latin typeface="Tahoma" pitchFamily="34" charset="0"/>
              </a:endParaRPr>
            </a:p>
            <a:p>
              <a:r>
                <a:rPr lang="en-US" altLang="en-US" sz="1400" dirty="0">
                  <a:solidFill>
                    <a:schemeClr val="tx1"/>
                  </a:solidFill>
                  <a:latin typeface="Tahoma" pitchFamily="34" charset="0"/>
                </a:rPr>
                <a:t>A statement should be present for</a:t>
              </a:r>
            </a:p>
            <a:p>
              <a:r>
                <a:rPr lang="en-US" altLang="en-US" sz="1400" dirty="0">
                  <a:solidFill>
                    <a:schemeClr val="tx1"/>
                  </a:solidFill>
                  <a:latin typeface="Tahoma" pitchFamily="34" charset="0"/>
                </a:rPr>
                <a:t>each type of hazard</a:t>
              </a:r>
            </a:p>
            <a:p>
              <a:endParaRPr lang="en-US" altLang="en-US" sz="1400" dirty="0">
                <a:solidFill>
                  <a:schemeClr val="tx1"/>
                </a:solidFill>
                <a:latin typeface="Tahoma" pitchFamily="34" charset="0"/>
              </a:endParaRPr>
            </a:p>
            <a:p>
              <a:r>
                <a:rPr lang="en-US" altLang="en-US" sz="1400" dirty="0">
                  <a:solidFill>
                    <a:schemeClr val="tx1"/>
                  </a:solidFill>
                  <a:latin typeface="Tahoma" pitchFamily="34" charset="0"/>
                </a:rPr>
                <a:t>Multiple, similar statements may</a:t>
              </a:r>
            </a:p>
            <a:p>
              <a:r>
                <a:rPr lang="en-US" altLang="en-US" sz="1400" dirty="0">
                  <a:solidFill>
                    <a:schemeClr val="tx1"/>
                  </a:solidFill>
                  <a:latin typeface="Tahoma" pitchFamily="34" charset="0"/>
                </a:rPr>
                <a:t>be combined.</a:t>
              </a:r>
            </a:p>
            <a:p>
              <a:endParaRPr lang="en-US" altLang="en-US" sz="1400" dirty="0">
                <a:solidFill>
                  <a:schemeClr val="tx1"/>
                </a:solidFill>
                <a:latin typeface="Tahoma" pitchFamily="34" charset="0"/>
              </a:endParaRPr>
            </a:p>
            <a:p>
              <a:r>
                <a:rPr lang="en-US" altLang="en-US" sz="1400" dirty="0">
                  <a:solidFill>
                    <a:schemeClr val="tx1"/>
                  </a:solidFill>
                  <a:latin typeface="Tahoma" pitchFamily="34" charset="0"/>
                </a:rPr>
                <a:t>Hazard statements are specified</a:t>
              </a:r>
            </a:p>
            <a:p>
              <a:r>
                <a:rPr lang="en-US" altLang="en-US" sz="1400" dirty="0">
                  <a:solidFill>
                    <a:schemeClr val="tx1"/>
                  </a:solidFill>
                  <a:latin typeface="Tahoma" pitchFamily="34" charset="0"/>
                </a:rPr>
                <a:t>from “Appendix C”</a:t>
              </a:r>
            </a:p>
          </p:txBody>
        </p:sp>
      </p:grpSp>
    </p:spTree>
    <p:extLst>
      <p:ext uri="{BB962C8B-B14F-4D97-AF65-F5344CB8AC3E}">
        <p14:creationId xmlns:p14="http://schemas.microsoft.com/office/powerpoint/2010/main" val="1258459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pic>
        <p:nvPicPr>
          <p:cNvPr id="7" name="Picture 2"/>
          <p:cNvPicPr>
            <a:picLocks noGrp="1" noChangeAspect="1" noChangeArrowheads="1"/>
          </p:cNvPicPr>
          <p:nvPr>
            <p:ph type="body" idx="4294967295"/>
          </p:nvPr>
        </p:nvPicPr>
        <p:blipFill>
          <a:blip r:embed="rId2" cstate="email">
            <a:extLst>
              <a:ext uri="{28A0092B-C50C-407E-A947-70E740481C1C}">
                <a14:useLocalDpi xmlns:a14="http://schemas.microsoft.com/office/drawing/2010/main"/>
              </a:ext>
            </a:extLst>
          </a:blip>
          <a:srcRect/>
          <a:stretch>
            <a:fillRect/>
          </a:stretch>
        </p:blipFill>
        <p:spPr>
          <a:xfrm>
            <a:off x="4419600" y="1143000"/>
            <a:ext cx="4065588"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41300" y="2590800"/>
            <a:ext cx="4254500" cy="3657600"/>
            <a:chOff x="241300" y="2590800"/>
            <a:chExt cx="4254500" cy="3657600"/>
          </a:xfrm>
        </p:grpSpPr>
        <p:cxnSp>
          <p:nvCxnSpPr>
            <p:cNvPr id="13" name="Straight Arrow Connector 2"/>
            <p:cNvCxnSpPr>
              <a:cxnSpLocks noChangeShapeType="1"/>
            </p:cNvCxnSpPr>
            <p:nvPr/>
          </p:nvCxnSpPr>
          <p:spPr bwMode="auto">
            <a:xfrm>
              <a:off x="3276600" y="3276600"/>
              <a:ext cx="1219200" cy="1588"/>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4" name="Rectangle 2"/>
            <p:cNvSpPr>
              <a:spLocks noChangeArrowheads="1"/>
            </p:cNvSpPr>
            <p:nvPr/>
          </p:nvSpPr>
          <p:spPr bwMode="auto">
            <a:xfrm>
              <a:off x="241300" y="2590800"/>
              <a:ext cx="3644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just"/>
              <a:r>
                <a:rPr lang="en-US" altLang="en-US" sz="1600" dirty="0">
                  <a:solidFill>
                    <a:schemeClr val="tx1"/>
                  </a:solidFill>
                  <a:latin typeface="Tahoma" pitchFamily="34" charset="0"/>
                </a:rPr>
                <a:t>Precautionary Statements:</a:t>
              </a:r>
            </a:p>
            <a:p>
              <a:pPr algn="just"/>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Based on the hazard classification of the chemical</a:t>
              </a:r>
            </a:p>
            <a:p>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Describes recommended measures that should be taken to protect against hazardous exposures, or improper storage or handling of a Chemical</a:t>
              </a:r>
            </a:p>
            <a:p>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Includes first aid procedures</a:t>
              </a:r>
            </a:p>
          </p:txBody>
        </p:sp>
      </p:grpSp>
    </p:spTree>
    <p:extLst>
      <p:ext uri="{BB962C8B-B14F-4D97-AF65-F5344CB8AC3E}">
        <p14:creationId xmlns:p14="http://schemas.microsoft.com/office/powerpoint/2010/main" val="37640987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pic>
        <p:nvPicPr>
          <p:cNvPr id="8" name="Picture 2"/>
          <p:cNvPicPr>
            <a:picLocks noGrp="1" noChangeAspect="1" noChangeArrowheads="1"/>
          </p:cNvPicPr>
          <p:nvPr>
            <p:ph type="body" idx="4294967295"/>
          </p:nvPr>
        </p:nvPicPr>
        <p:blipFill>
          <a:blip r:embed="rId2" cstate="email">
            <a:extLst>
              <a:ext uri="{28A0092B-C50C-407E-A947-70E740481C1C}">
                <a14:useLocalDpi xmlns:a14="http://schemas.microsoft.com/office/drawing/2010/main"/>
              </a:ext>
            </a:extLst>
          </a:blip>
          <a:srcRect/>
          <a:stretch>
            <a:fillRect/>
          </a:stretch>
        </p:blipFill>
        <p:spPr>
          <a:xfrm>
            <a:off x="381000" y="1219200"/>
            <a:ext cx="4065588"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343400" y="2895600"/>
            <a:ext cx="4602163" cy="2759075"/>
            <a:chOff x="4343400" y="2895600"/>
            <a:chExt cx="4602163" cy="2759075"/>
          </a:xfrm>
        </p:grpSpPr>
        <p:cxnSp>
          <p:nvCxnSpPr>
            <p:cNvPr id="10" name="Straight Arrow Connector 2"/>
            <p:cNvCxnSpPr>
              <a:cxnSpLocks noChangeShapeType="1"/>
            </p:cNvCxnSpPr>
            <p:nvPr/>
          </p:nvCxnSpPr>
          <p:spPr bwMode="auto">
            <a:xfrm flipH="1">
              <a:off x="4343400" y="3276600"/>
              <a:ext cx="838200" cy="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 name="Rectangle 2"/>
            <p:cNvSpPr>
              <a:spLocks noChangeArrowheads="1"/>
            </p:cNvSpPr>
            <p:nvPr/>
          </p:nvSpPr>
          <p:spPr bwMode="auto">
            <a:xfrm>
              <a:off x="5300663" y="2895600"/>
              <a:ext cx="36449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1600" dirty="0">
                  <a:solidFill>
                    <a:schemeClr val="tx1"/>
                  </a:solidFill>
                  <a:latin typeface="Tahoma" pitchFamily="34" charset="0"/>
                </a:rPr>
                <a:t>Supplementary Information:</a:t>
              </a:r>
            </a:p>
            <a:p>
              <a:endParaRPr lang="en-US" altLang="en-US" sz="1600" dirty="0">
                <a:solidFill>
                  <a:schemeClr val="tx1"/>
                </a:solidFill>
                <a:latin typeface="Tahoma" pitchFamily="34" charset="0"/>
              </a:endParaRPr>
            </a:p>
            <a:p>
              <a:r>
                <a:rPr lang="en-US" altLang="en-US" sz="1400" dirty="0">
                  <a:solidFill>
                    <a:schemeClr val="tx1"/>
                  </a:solidFill>
                  <a:latin typeface="Tahoma" pitchFamily="34" charset="0"/>
                </a:rPr>
                <a:t>Additional information provided at the discretion of the manufacturer </a:t>
              </a:r>
            </a:p>
            <a:p>
              <a:endParaRPr lang="en-US" altLang="en-US" sz="1400" dirty="0">
                <a:solidFill>
                  <a:schemeClr val="tx1"/>
                </a:solidFill>
                <a:latin typeface="Tahoma" pitchFamily="34" charset="0"/>
              </a:endParaRPr>
            </a:p>
            <a:p>
              <a:r>
                <a:rPr lang="en-US" altLang="en-US" sz="1400" dirty="0">
                  <a:solidFill>
                    <a:schemeClr val="tx1"/>
                  </a:solidFill>
                  <a:latin typeface="Tahoma" pitchFamily="34" charset="0"/>
                </a:rPr>
                <a:t>“GHS” provides guidance to ensure that supplemental information does not lead to wide variation in information or contradict or undermine the “GHS” information.</a:t>
              </a:r>
            </a:p>
          </p:txBody>
        </p:sp>
      </p:grpSp>
    </p:spTree>
    <p:extLst>
      <p:ext uri="{BB962C8B-B14F-4D97-AF65-F5344CB8AC3E}">
        <p14:creationId xmlns:p14="http://schemas.microsoft.com/office/powerpoint/2010/main" val="20841214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 Elements</a:t>
            </a:r>
            <a:r>
              <a:rPr lang="en-US" altLang="en-US" sz="1800" b="1" dirty="0">
                <a:effectLst/>
              </a:rPr>
              <a:t>  </a:t>
            </a:r>
            <a:r>
              <a:rPr lang="en-US" altLang="en-US" sz="1400" b="1" dirty="0">
                <a:effectLst/>
              </a:rPr>
              <a:t>(Appendix C)</a:t>
            </a:r>
            <a:endParaRPr lang="en-US" altLang="en-US" b="1" dirty="0"/>
          </a:p>
        </p:txBody>
      </p:sp>
      <p:grpSp>
        <p:nvGrpSpPr>
          <p:cNvPr id="7" name="Group 6"/>
          <p:cNvGrpSpPr/>
          <p:nvPr/>
        </p:nvGrpSpPr>
        <p:grpSpPr>
          <a:xfrm>
            <a:off x="1199535" y="599768"/>
            <a:ext cx="6881813" cy="5653548"/>
            <a:chOff x="1066800" y="304800"/>
            <a:chExt cx="7339013" cy="6178550"/>
          </a:xfrm>
        </p:grpSpPr>
        <p:pic>
          <p:nvPicPr>
            <p:cNvPr id="12" name="Picture 2" descr="GHS - pictograms - old and new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3505200"/>
              <a:ext cx="2749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GHS label - normal Propyl Alcoh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304800"/>
              <a:ext cx="26908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GHS label - diesel fu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6800" y="304800"/>
              <a:ext cx="26146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GHS label - multi-cure adhesives and coating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0" y="3581400"/>
              <a:ext cx="30003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1828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ltLang="en-US" b="1" dirty="0"/>
          </a:p>
        </p:txBody>
      </p:sp>
      <p:grpSp>
        <p:nvGrpSpPr>
          <p:cNvPr id="8" name="Group 7"/>
          <p:cNvGrpSpPr/>
          <p:nvPr/>
        </p:nvGrpSpPr>
        <p:grpSpPr>
          <a:xfrm>
            <a:off x="457200" y="674226"/>
            <a:ext cx="8229600" cy="5276185"/>
            <a:chOff x="457200" y="536575"/>
            <a:chExt cx="8229600" cy="5276185"/>
          </a:xfrm>
        </p:grpSpPr>
        <p:sp>
          <p:nvSpPr>
            <p:cNvPr id="9" name="TextBox 2"/>
            <p:cNvSpPr txBox="1">
              <a:spLocks noChangeArrowheads="1"/>
            </p:cNvSpPr>
            <p:nvPr/>
          </p:nvSpPr>
          <p:spPr bwMode="auto">
            <a:xfrm>
              <a:off x="647700" y="536575"/>
              <a:ext cx="7848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ctr"/>
              <a:r>
                <a:rPr lang="en-US" altLang="en-US" sz="4000" dirty="0">
                  <a:solidFill>
                    <a:schemeClr val="tx1"/>
                  </a:solidFill>
                </a:rPr>
                <a:t>GHS</a:t>
              </a:r>
            </a:p>
            <a:p>
              <a:pPr algn="ctr"/>
              <a:r>
                <a:rPr lang="en-US" altLang="en-US" sz="2000" dirty="0">
                  <a:solidFill>
                    <a:schemeClr val="tx1"/>
                  </a:solidFill>
                </a:rPr>
                <a:t>vs.</a:t>
              </a:r>
            </a:p>
            <a:p>
              <a:pPr algn="ctr"/>
              <a:r>
                <a:rPr lang="en-US" altLang="en-US" sz="4000" dirty="0">
                  <a:solidFill>
                    <a:schemeClr val="tx1"/>
                  </a:solidFill>
                </a:rPr>
                <a:t>HMIS</a:t>
              </a:r>
            </a:p>
          </p:txBody>
        </p:sp>
        <p:sp>
          <p:nvSpPr>
            <p:cNvPr id="10" name="TextBox 4"/>
            <p:cNvSpPr txBox="1">
              <a:spLocks noChangeArrowheads="1"/>
            </p:cNvSpPr>
            <p:nvPr/>
          </p:nvSpPr>
          <p:spPr bwMode="auto">
            <a:xfrm>
              <a:off x="457200" y="237449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just"/>
              <a:r>
                <a:rPr lang="en-US" altLang="en-US" sz="2400" dirty="0">
                  <a:solidFill>
                    <a:schemeClr val="tx1"/>
                  </a:solidFill>
                  <a:latin typeface="Arial" charset="0"/>
                  <a:cs typeface="Arial" charset="0"/>
                </a:rPr>
                <a:t>What is the difference between GHS and HMIS Hazard Categories?</a:t>
              </a:r>
            </a:p>
          </p:txBody>
        </p:sp>
        <p:sp>
          <p:nvSpPr>
            <p:cNvPr id="11" name="TextBox 5"/>
            <p:cNvSpPr txBox="1">
              <a:spLocks noChangeArrowheads="1"/>
            </p:cNvSpPr>
            <p:nvPr/>
          </p:nvSpPr>
          <p:spPr bwMode="auto">
            <a:xfrm>
              <a:off x="457200" y="3431459"/>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just"/>
              <a:r>
                <a:rPr lang="en-US" altLang="en-US" sz="1600" dirty="0">
                  <a:solidFill>
                    <a:schemeClr val="tx1"/>
                  </a:solidFill>
                  <a:latin typeface="Arial" charset="0"/>
                  <a:cs typeface="Arial" charset="0"/>
                </a:rPr>
                <a:t>GHS Hazard Category is a numerical system, ranking hazards based on their severity- Hazard Category of 1 is more severe than a 4.</a:t>
              </a:r>
            </a:p>
            <a:p>
              <a:pPr algn="just"/>
              <a:endParaRPr lang="en-US" altLang="en-US" sz="1600" dirty="0">
                <a:solidFill>
                  <a:schemeClr val="tx1"/>
                </a:solidFill>
                <a:latin typeface="Arial" charset="0"/>
                <a:cs typeface="Arial" charset="0"/>
              </a:endParaRPr>
            </a:p>
            <a:p>
              <a:pPr algn="just"/>
              <a:r>
                <a:rPr lang="en-US" altLang="en-US" sz="1600" dirty="0">
                  <a:solidFill>
                    <a:schemeClr val="tx1"/>
                  </a:solidFill>
                  <a:latin typeface="Arial" charset="0"/>
                  <a:cs typeface="Arial" charset="0"/>
                </a:rPr>
                <a:t>HMIS Chemical Hazard Rating System is inverted – 0 is the least severe and 4 is the most severe.</a:t>
              </a:r>
              <a:endParaRPr lang="en-US" altLang="en-US" dirty="0">
                <a:solidFill>
                  <a:schemeClr val="tx1"/>
                </a:solidFill>
              </a:endParaRPr>
            </a:p>
          </p:txBody>
        </p:sp>
        <p:sp>
          <p:nvSpPr>
            <p:cNvPr id="16" name="TextBox 6"/>
            <p:cNvSpPr txBox="1">
              <a:spLocks noChangeArrowheads="1"/>
            </p:cNvSpPr>
            <p:nvPr/>
          </p:nvSpPr>
          <p:spPr bwMode="auto">
            <a:xfrm>
              <a:off x="457200" y="4982497"/>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just"/>
              <a:r>
                <a:rPr lang="en-US" altLang="en-US" sz="2400" dirty="0">
                  <a:solidFill>
                    <a:schemeClr val="tx1"/>
                  </a:solidFill>
                  <a:latin typeface="Arial" charset="0"/>
                  <a:cs typeface="Arial" charset="0"/>
                </a:rPr>
                <a:t>Many workers may not be affected, as the Hazard Category will </a:t>
              </a:r>
              <a:r>
                <a:rPr lang="en-US" altLang="en-US" sz="2400" i="1" dirty="0">
                  <a:solidFill>
                    <a:schemeClr val="tx1"/>
                  </a:solidFill>
                  <a:latin typeface="Arial" charset="0"/>
                  <a:cs typeface="Arial" charset="0"/>
                </a:rPr>
                <a:t>NOT</a:t>
              </a:r>
              <a:r>
                <a:rPr lang="en-US" altLang="en-US" sz="2400" dirty="0">
                  <a:solidFill>
                    <a:schemeClr val="tx1"/>
                  </a:solidFill>
                  <a:latin typeface="Arial" charset="0"/>
                  <a:cs typeface="Arial" charset="0"/>
                </a:rPr>
                <a:t> be found on the new label.</a:t>
              </a:r>
            </a:p>
          </p:txBody>
        </p:sp>
      </p:grpSp>
    </p:spTree>
    <p:extLst>
      <p:ext uri="{BB962C8B-B14F-4D97-AF65-F5344CB8AC3E}">
        <p14:creationId xmlns:p14="http://schemas.microsoft.com/office/powerpoint/2010/main" val="26441405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Labeling</a:t>
            </a:r>
            <a:endParaRPr lang="en-US" altLang="en-US" b="1" dirty="0"/>
          </a:p>
        </p:txBody>
      </p:sp>
      <p:grpSp>
        <p:nvGrpSpPr>
          <p:cNvPr id="12" name="Group 11"/>
          <p:cNvGrpSpPr/>
          <p:nvPr/>
        </p:nvGrpSpPr>
        <p:grpSpPr>
          <a:xfrm>
            <a:off x="381000" y="1415845"/>
            <a:ext cx="7978775" cy="3673475"/>
            <a:chOff x="381000" y="1828800"/>
            <a:chExt cx="7978775" cy="3673475"/>
          </a:xfrm>
        </p:grpSpPr>
        <p:pic>
          <p:nvPicPr>
            <p:cNvPr id="1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828800"/>
              <a:ext cx="2873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 name="Rectangle 10"/>
            <p:cNvSpPr>
              <a:spLocks noChangeArrowheads="1"/>
            </p:cNvSpPr>
            <p:nvPr/>
          </p:nvSpPr>
          <p:spPr bwMode="auto">
            <a:xfrm>
              <a:off x="381000" y="1905000"/>
              <a:ext cx="50292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r>
                <a:rPr lang="en-US" altLang="en-US" sz="2200" dirty="0">
                  <a:solidFill>
                    <a:schemeClr val="tx1"/>
                  </a:solidFill>
                </a:rPr>
                <a:t>Replace Labels That Come Off, Become Smudged or Unreadable</a:t>
              </a:r>
            </a:p>
            <a:p>
              <a:pPr lvl="3"/>
              <a:endParaRPr lang="en-US" altLang="en-US" sz="2200" dirty="0">
                <a:solidFill>
                  <a:schemeClr val="tx1"/>
                </a:solidFill>
              </a:endParaRPr>
            </a:p>
            <a:p>
              <a:endParaRPr lang="en-US" altLang="en-US" sz="2200" dirty="0">
                <a:solidFill>
                  <a:schemeClr val="tx1"/>
                </a:solidFill>
              </a:endParaRPr>
            </a:p>
            <a:p>
              <a:r>
                <a:rPr lang="en-US" altLang="en-US" sz="2200" dirty="0">
                  <a:solidFill>
                    <a:schemeClr val="tx1"/>
                  </a:solidFill>
                </a:rPr>
                <a:t>For Hard-to-Label Containers,  </a:t>
              </a:r>
            </a:p>
            <a:p>
              <a:r>
                <a:rPr lang="en-US" altLang="en-US" sz="2200" dirty="0">
                  <a:solidFill>
                    <a:schemeClr val="tx1"/>
                  </a:solidFill>
                </a:rPr>
                <a:t>Use:</a:t>
              </a:r>
              <a:endParaRPr lang="en-US" altLang="en-US" sz="800" dirty="0">
                <a:solidFill>
                  <a:schemeClr val="tx1"/>
                </a:solidFill>
              </a:endParaRPr>
            </a:p>
            <a:p>
              <a:endParaRPr lang="en-US" altLang="en-US" sz="800" dirty="0">
                <a:solidFill>
                  <a:schemeClr val="tx1"/>
                </a:solidFill>
              </a:endParaRPr>
            </a:p>
            <a:p>
              <a:r>
                <a:rPr lang="en-US" altLang="en-US" sz="2000" dirty="0">
                  <a:solidFill>
                    <a:schemeClr val="tx1"/>
                  </a:solidFill>
                </a:rPr>
                <a:t>	</a:t>
              </a:r>
              <a:r>
                <a:rPr lang="en-US" altLang="en-US" sz="1600" dirty="0">
                  <a:solidFill>
                    <a:schemeClr val="tx1"/>
                  </a:solidFill>
                </a:rPr>
                <a:t>Signs or Placards</a:t>
              </a:r>
              <a:endParaRPr lang="en-US" altLang="en-US" sz="800" dirty="0">
                <a:solidFill>
                  <a:schemeClr val="tx1"/>
                </a:solidFill>
              </a:endParaRPr>
            </a:p>
            <a:p>
              <a:r>
                <a:rPr lang="en-US" altLang="en-US" sz="800" dirty="0">
                  <a:solidFill>
                    <a:schemeClr val="tx1"/>
                  </a:solidFill>
                </a:rPr>
                <a:t>		</a:t>
              </a:r>
            </a:p>
            <a:p>
              <a:r>
                <a:rPr lang="en-US" altLang="en-US" sz="1600" dirty="0">
                  <a:solidFill>
                    <a:schemeClr val="tx1"/>
                  </a:solidFill>
                </a:rPr>
                <a:t>	Process Sheets, or </a:t>
              </a:r>
              <a:endParaRPr lang="en-US" altLang="en-US" sz="800" dirty="0">
                <a:solidFill>
                  <a:schemeClr val="tx1"/>
                </a:solidFill>
              </a:endParaRPr>
            </a:p>
            <a:p>
              <a:r>
                <a:rPr lang="en-US" altLang="en-US" sz="800" dirty="0">
                  <a:solidFill>
                    <a:schemeClr val="tx1"/>
                  </a:solidFill>
                </a:rPr>
                <a:t>		</a:t>
              </a:r>
            </a:p>
            <a:p>
              <a:r>
                <a:rPr lang="en-US" altLang="en-US" sz="1600" dirty="0">
                  <a:solidFill>
                    <a:schemeClr val="tx1"/>
                  </a:solidFill>
                </a:rPr>
                <a:t>	Batch Tickets</a:t>
              </a:r>
            </a:p>
          </p:txBody>
        </p:sp>
      </p:grpSp>
    </p:spTree>
    <p:extLst>
      <p:ext uri="{BB962C8B-B14F-4D97-AF65-F5344CB8AC3E}">
        <p14:creationId xmlns:p14="http://schemas.microsoft.com/office/powerpoint/2010/main" val="3019794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Hazards of Non-Routine Tasks</a:t>
            </a:r>
            <a:endParaRPr lang="en-US" altLang="en-US" b="1" dirty="0"/>
          </a:p>
        </p:txBody>
      </p:sp>
      <p:grpSp>
        <p:nvGrpSpPr>
          <p:cNvPr id="6" name="Group 5"/>
          <p:cNvGrpSpPr/>
          <p:nvPr/>
        </p:nvGrpSpPr>
        <p:grpSpPr>
          <a:xfrm>
            <a:off x="479323" y="1535471"/>
            <a:ext cx="8229600" cy="2782888"/>
            <a:chOff x="381000" y="2489200"/>
            <a:chExt cx="8229600" cy="2782888"/>
          </a:xfrm>
        </p:grpSpPr>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2489200"/>
              <a:ext cx="41910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Rectangle 8"/>
            <p:cNvSpPr>
              <a:spLocks noChangeArrowheads="1"/>
            </p:cNvSpPr>
            <p:nvPr/>
          </p:nvSpPr>
          <p:spPr bwMode="auto">
            <a:xfrm>
              <a:off x="381000" y="2489200"/>
              <a:ext cx="3886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marL="742950" indent="-28575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algn="just"/>
              <a:endParaRPr lang="en-US" altLang="en-US" sz="2200" dirty="0"/>
            </a:p>
            <a:p>
              <a:pPr algn="just"/>
              <a:r>
                <a:rPr lang="en-US" altLang="en-US" sz="2200" dirty="0">
                  <a:solidFill>
                    <a:schemeClr val="tx1"/>
                  </a:solidFill>
                </a:rPr>
                <a:t>Know what chemicals you work with and their hazards</a:t>
              </a:r>
            </a:p>
            <a:p>
              <a:endParaRPr lang="en-US" altLang="en-US" sz="2200" dirty="0">
                <a:solidFill>
                  <a:schemeClr val="tx1"/>
                </a:solidFill>
              </a:endParaRPr>
            </a:p>
            <a:p>
              <a:pPr algn="just"/>
              <a:r>
                <a:rPr lang="en-US" altLang="en-US" sz="2200" dirty="0">
                  <a:solidFill>
                    <a:schemeClr val="tx1"/>
                  </a:solidFill>
                </a:rPr>
                <a:t>Know the contents of pipes</a:t>
              </a:r>
            </a:p>
          </p:txBody>
        </p:sp>
      </p:grpSp>
    </p:spTree>
    <p:extLst>
      <p:ext uri="{BB962C8B-B14F-4D97-AF65-F5344CB8AC3E}">
        <p14:creationId xmlns:p14="http://schemas.microsoft.com/office/powerpoint/2010/main" val="41927034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Summary</a:t>
            </a:r>
            <a:endParaRPr lang="en-US" altLang="en-US" b="1" dirty="0"/>
          </a:p>
        </p:txBody>
      </p:sp>
      <p:sp>
        <p:nvSpPr>
          <p:cNvPr id="9" name="Rectangle 3"/>
          <p:cNvSpPr>
            <a:spLocks noGrp="1" noChangeArrowheads="1"/>
          </p:cNvSpPr>
          <p:nvPr>
            <p:ph type="body" idx="4294967295"/>
          </p:nvPr>
        </p:nvSpPr>
        <p:spPr>
          <a:xfrm>
            <a:off x="457200" y="1159285"/>
            <a:ext cx="8229600" cy="4302125"/>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a:lnSpc>
                <a:spcPct val="80000"/>
              </a:lnSpc>
              <a:buFontTx/>
              <a:buNone/>
            </a:pPr>
            <a:r>
              <a:rPr lang="en-US" altLang="en-US" sz="2600" dirty="0" smtClean="0">
                <a:solidFill>
                  <a:srgbClr val="9C1B18"/>
                </a:solidFill>
                <a:effectLst/>
              </a:rPr>
              <a:t>________________________</a:t>
            </a:r>
          </a:p>
          <a:p>
            <a:pPr>
              <a:lnSpc>
                <a:spcPct val="80000"/>
              </a:lnSpc>
              <a:buFontTx/>
              <a:buNone/>
            </a:pPr>
            <a:endParaRPr lang="en-US" altLang="en-US" sz="2000" dirty="0" smtClean="0">
              <a:effectLst/>
            </a:endParaRPr>
          </a:p>
          <a:p>
            <a:pPr>
              <a:lnSpc>
                <a:spcPct val="80000"/>
              </a:lnSpc>
              <a:buFontTx/>
              <a:buNone/>
            </a:pPr>
            <a:r>
              <a:rPr lang="en-US" altLang="en-US" sz="2000" b="1" dirty="0" smtClean="0">
                <a:effectLst/>
              </a:rPr>
              <a:t>5 Mandatory Program Elements Have NOT Changed.</a:t>
            </a:r>
          </a:p>
          <a:p>
            <a:pPr>
              <a:lnSpc>
                <a:spcPct val="80000"/>
              </a:lnSpc>
              <a:buFontTx/>
              <a:buNone/>
            </a:pPr>
            <a:r>
              <a:rPr lang="en-US" altLang="en-US" sz="1800" b="1" dirty="0" smtClean="0">
                <a:effectLst/>
              </a:rPr>
              <a:t>		Written Program</a:t>
            </a:r>
          </a:p>
          <a:p>
            <a:pPr>
              <a:lnSpc>
                <a:spcPct val="80000"/>
              </a:lnSpc>
              <a:buFontTx/>
              <a:buNone/>
            </a:pPr>
            <a:r>
              <a:rPr lang="en-US" altLang="en-US" sz="1800" b="1" dirty="0" smtClean="0">
                <a:effectLst/>
              </a:rPr>
              <a:t>		Chemical Inventory</a:t>
            </a:r>
          </a:p>
          <a:p>
            <a:pPr>
              <a:lnSpc>
                <a:spcPct val="80000"/>
              </a:lnSpc>
              <a:buFontTx/>
              <a:buNone/>
            </a:pPr>
            <a:r>
              <a:rPr lang="en-US" altLang="en-US" sz="1800" b="1" dirty="0" smtClean="0">
                <a:effectLst/>
              </a:rPr>
              <a:t>		MSDS -&gt; SDS</a:t>
            </a:r>
          </a:p>
          <a:p>
            <a:pPr>
              <a:lnSpc>
                <a:spcPct val="80000"/>
              </a:lnSpc>
              <a:buFontTx/>
              <a:buNone/>
            </a:pPr>
            <a:r>
              <a:rPr lang="en-US" altLang="en-US" sz="1800" b="1" dirty="0" smtClean="0">
                <a:effectLst/>
              </a:rPr>
              <a:t>		Labeling</a:t>
            </a:r>
          </a:p>
          <a:p>
            <a:pPr>
              <a:lnSpc>
                <a:spcPct val="80000"/>
              </a:lnSpc>
              <a:buFontTx/>
              <a:buNone/>
            </a:pPr>
            <a:r>
              <a:rPr lang="en-US" altLang="en-US" sz="1800" b="1" dirty="0" smtClean="0">
                <a:effectLst/>
              </a:rPr>
              <a:t>		Training</a:t>
            </a:r>
          </a:p>
          <a:p>
            <a:pPr>
              <a:lnSpc>
                <a:spcPct val="80000"/>
              </a:lnSpc>
              <a:buFontTx/>
              <a:buNone/>
            </a:pPr>
            <a:endParaRPr lang="en-US" altLang="en-US" sz="1800" b="1" dirty="0" smtClean="0">
              <a:effectLst/>
            </a:endParaRPr>
          </a:p>
          <a:p>
            <a:pPr>
              <a:lnSpc>
                <a:spcPct val="80000"/>
              </a:lnSpc>
              <a:buFontTx/>
              <a:buNone/>
            </a:pPr>
            <a:r>
              <a:rPr lang="en-US" altLang="en-US" sz="2200" b="1" dirty="0" smtClean="0">
                <a:effectLst/>
              </a:rPr>
              <a:t>GHS Changes Incorporate:</a:t>
            </a:r>
          </a:p>
          <a:p>
            <a:pPr>
              <a:lnSpc>
                <a:spcPct val="80000"/>
              </a:lnSpc>
              <a:buFontTx/>
              <a:buNone/>
            </a:pPr>
            <a:r>
              <a:rPr lang="en-US" altLang="en-US" sz="1800" b="1" dirty="0" smtClean="0">
                <a:effectLst/>
              </a:rPr>
              <a:t>		Standardizing SDSs</a:t>
            </a:r>
          </a:p>
          <a:p>
            <a:pPr>
              <a:lnSpc>
                <a:spcPct val="80000"/>
              </a:lnSpc>
              <a:buFontTx/>
              <a:buNone/>
            </a:pPr>
            <a:r>
              <a:rPr lang="en-US" altLang="en-US" sz="1800" b="1" dirty="0" smtClean="0">
                <a:effectLst/>
              </a:rPr>
              <a:t>		New Label Requirements</a:t>
            </a:r>
          </a:p>
          <a:p>
            <a:pPr>
              <a:lnSpc>
                <a:spcPct val="80000"/>
              </a:lnSpc>
              <a:buFontTx/>
              <a:buNone/>
            </a:pPr>
            <a:r>
              <a:rPr lang="en-US" altLang="en-US" sz="1800" b="1" dirty="0" smtClean="0">
                <a:effectLst/>
              </a:rPr>
              <a:t>		Pictograms</a:t>
            </a:r>
          </a:p>
        </p:txBody>
      </p:sp>
    </p:spTree>
    <p:extLst>
      <p:ext uri="{BB962C8B-B14F-4D97-AF65-F5344CB8AC3E}">
        <p14:creationId xmlns:p14="http://schemas.microsoft.com/office/powerpoint/2010/main" val="3852923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450034" y="1211949"/>
            <a:ext cx="8149586" cy="400440"/>
          </a:xfrm>
          <a:prstGeom prst="rect">
            <a:avLst/>
          </a:prstGeom>
        </p:spPr>
        <p:txBody>
          <a:bodyPr anchor="ctr">
            <a:noAutofit/>
          </a:bodyPr>
          <a:lstStyle>
            <a:lvl1pPr algn="ctr" defTabSz="914400" rtl="0" eaLnBrk="1" latinLnBrk="0" hangingPunct="1">
              <a:spcBef>
                <a:spcPct val="0"/>
              </a:spcBef>
              <a:buNone/>
              <a:defRPr lang="en-US" sz="4400" kern="1200" smtClean="0">
                <a:solidFill>
                  <a:schemeClr val="tx1"/>
                </a:solidFill>
                <a:latin typeface="Arial" pitchFamily="34" charset="0"/>
                <a:ea typeface="+mj-ea"/>
                <a:cs typeface="Arial" pitchFamily="34" charset="0"/>
              </a:defRPr>
            </a:lvl1pPr>
          </a:lstStyle>
          <a:p>
            <a:endParaRPr lang="en-US" sz="2000" dirty="0">
              <a:solidFill>
                <a:srgbClr val="345279"/>
              </a:solidFill>
            </a:endParaRPr>
          </a:p>
        </p:txBody>
      </p:sp>
      <p:sp>
        <p:nvSpPr>
          <p:cNvPr id="5" name="TextBox 4"/>
          <p:cNvSpPr txBox="1"/>
          <p:nvPr/>
        </p:nvSpPr>
        <p:spPr>
          <a:xfrm>
            <a:off x="-2093081" y="340989"/>
            <a:ext cx="184666" cy="369332"/>
          </a:xfrm>
          <a:prstGeom prst="rect">
            <a:avLst/>
          </a:prstGeom>
          <a:noFill/>
        </p:spPr>
        <p:txBody>
          <a:bodyPr wrap="none" rtlCol="0">
            <a:spAutoFit/>
          </a:bodyPr>
          <a:lstStyle/>
          <a:p>
            <a:endParaRPr lang="en-US" dirty="0"/>
          </a:p>
        </p:txBody>
      </p:sp>
      <p:sp>
        <p:nvSpPr>
          <p:cNvPr id="6" name="Title 3">
            <a:extLst>
              <a:ext uri="{FF2B5EF4-FFF2-40B4-BE49-F238E27FC236}">
                <a16:creationId xmlns="" xmlns:a16="http://schemas.microsoft.com/office/drawing/2014/main" id="{FCBF9A68-0551-464E-9310-DBAC3FA88E51}"/>
              </a:ext>
            </a:extLst>
          </p:cNvPr>
          <p:cNvSpPr txBox="1">
            <a:spLocks/>
          </p:cNvSpPr>
          <p:nvPr/>
        </p:nvSpPr>
        <p:spPr>
          <a:xfrm>
            <a:off x="5276089" y="5587354"/>
            <a:ext cx="3611880" cy="475118"/>
          </a:xfrm>
          <a:prstGeom prst="rect">
            <a:avLst/>
          </a:prstGeom>
        </p:spPr>
        <p:txBody>
          <a:bodyPr/>
          <a:lstStyle>
            <a:lvl1pPr algn="ctr" defTabSz="914400" rtl="0" eaLnBrk="1" latinLnBrk="0" hangingPunct="1">
              <a:spcBef>
                <a:spcPct val="0"/>
              </a:spcBef>
              <a:buNone/>
              <a:defRPr lang="en-US" sz="4400" kern="1200" smtClean="0">
                <a:solidFill>
                  <a:schemeClr val="tx1"/>
                </a:solidFill>
                <a:latin typeface="Arial" pitchFamily="34" charset="0"/>
                <a:ea typeface="+mj-ea"/>
                <a:cs typeface="Arial" pitchFamily="34" charset="0"/>
              </a:defRPr>
            </a:lvl1pPr>
          </a:lstStyle>
          <a:p>
            <a:pPr algn="r"/>
            <a:r>
              <a:rPr lang="en-US" sz="2600" dirty="0">
                <a:solidFill>
                  <a:srgbClr val="009DDC"/>
                </a:solidFill>
                <a:latin typeface="Calibri Light" panose="020F0302020204030204" pitchFamily="34" charset="0"/>
                <a:cs typeface="Calibri Light" panose="020F0302020204030204" pitchFamily="34" charset="0"/>
              </a:rPr>
              <a:t>Thank you | questions</a:t>
            </a:r>
          </a:p>
        </p:txBody>
      </p:sp>
    </p:spTree>
    <p:extLst>
      <p:ext uri="{BB962C8B-B14F-4D97-AF65-F5344CB8AC3E}">
        <p14:creationId xmlns:p14="http://schemas.microsoft.com/office/powerpoint/2010/main" val="1941240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5976" y="219755"/>
            <a:ext cx="8149586" cy="400440"/>
          </a:xfrm>
          <a:prstGeom prst="rect">
            <a:avLst/>
          </a:prstGeom>
        </p:spPr>
        <p:txBody>
          <a:bodyPr/>
          <a:lstStyle/>
          <a:p>
            <a:r>
              <a:rPr lang="en-US" altLang="en-US" sz="1800" b="1" dirty="0"/>
              <a:t>Comparison</a:t>
            </a:r>
          </a:p>
        </p:txBody>
      </p:sp>
      <p:sp>
        <p:nvSpPr>
          <p:cNvPr id="5" name="Rectangle 5"/>
          <p:cNvSpPr>
            <a:spLocks noGrp="1" noChangeArrowheads="1"/>
          </p:cNvSpPr>
          <p:nvPr>
            <p:ph type="body" sz="half" idx="4294967295"/>
          </p:nvPr>
        </p:nvSpPr>
        <p:spPr>
          <a:xfrm>
            <a:off x="533400" y="909483"/>
            <a:ext cx="3733800" cy="487680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a:buFontTx/>
              <a:buNone/>
            </a:pPr>
            <a:r>
              <a:rPr lang="en-US" altLang="en-US" sz="2400" b="1" dirty="0" smtClean="0">
                <a:effectLst/>
              </a:rPr>
              <a:t>“Original” HAZCOM</a:t>
            </a:r>
          </a:p>
          <a:p>
            <a:pPr algn="ctr">
              <a:buFontTx/>
              <a:buNone/>
            </a:pPr>
            <a:r>
              <a:rPr lang="en-US" altLang="en-US" sz="2000" b="1" dirty="0" smtClean="0">
                <a:effectLst/>
              </a:rPr>
              <a:t>___________</a:t>
            </a:r>
          </a:p>
          <a:p>
            <a:pPr>
              <a:buFontTx/>
              <a:buNone/>
            </a:pPr>
            <a:endParaRPr lang="en-US" altLang="en-US" sz="2000" b="1" dirty="0" smtClean="0">
              <a:effectLst/>
            </a:endParaRPr>
          </a:p>
          <a:p>
            <a:pPr>
              <a:buFontTx/>
              <a:buNone/>
            </a:pPr>
            <a:r>
              <a:rPr lang="en-US" altLang="en-US" sz="2000" b="1" dirty="0" smtClean="0">
                <a:effectLst/>
              </a:rPr>
              <a:t>Written Program</a:t>
            </a:r>
          </a:p>
          <a:p>
            <a:pPr>
              <a:buFontTx/>
              <a:buNone/>
            </a:pPr>
            <a:r>
              <a:rPr lang="en-US" altLang="en-US" sz="2000" b="1" dirty="0" smtClean="0">
                <a:effectLst/>
              </a:rPr>
              <a:t>Chemical Inventory </a:t>
            </a:r>
          </a:p>
          <a:p>
            <a:pPr>
              <a:buFontTx/>
              <a:buNone/>
            </a:pPr>
            <a:r>
              <a:rPr lang="en-US" altLang="en-US" sz="2000" b="1" dirty="0" smtClean="0">
                <a:effectLst/>
              </a:rPr>
              <a:t>MSDS’s</a:t>
            </a:r>
          </a:p>
          <a:p>
            <a:pPr>
              <a:buFontTx/>
              <a:buNone/>
            </a:pPr>
            <a:r>
              <a:rPr lang="en-US" altLang="en-US" sz="2000" b="1" dirty="0" smtClean="0">
                <a:effectLst/>
              </a:rPr>
              <a:t>Labeling</a:t>
            </a:r>
          </a:p>
          <a:p>
            <a:pPr>
              <a:buFontTx/>
              <a:buNone/>
            </a:pPr>
            <a:r>
              <a:rPr lang="en-US" altLang="en-US" sz="2000" b="1" dirty="0" smtClean="0">
                <a:effectLst/>
              </a:rPr>
              <a:t>Training</a:t>
            </a:r>
          </a:p>
        </p:txBody>
      </p:sp>
      <p:pic>
        <p:nvPicPr>
          <p:cNvPr id="6" name="Picture 24" descr="MC90007268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8484" y="1061884"/>
            <a:ext cx="79375" cy="4800600"/>
          </a:xfrm>
          <a:prstGeom prst="rect">
            <a:avLst/>
          </a:prstGeom>
          <a:solidFill>
            <a:schemeClr val="bg2"/>
          </a:solidFill>
          <a:ln w="9525">
            <a:solidFill>
              <a:srgbClr val="000000"/>
            </a:solidFill>
            <a:miter lim="800000"/>
            <a:headEnd/>
            <a:tailEnd/>
          </a:ln>
        </p:spPr>
      </p:pic>
      <p:sp>
        <p:nvSpPr>
          <p:cNvPr id="7" name="Text Placeholder 6"/>
          <p:cNvSpPr>
            <a:spLocks noGrp="1" noChangeArrowheads="1"/>
          </p:cNvSpPr>
          <p:nvPr>
            <p:ph type="body" sz="half" idx="4294967295"/>
          </p:nvPr>
        </p:nvSpPr>
        <p:spPr>
          <a:xfrm>
            <a:off x="4635910" y="894736"/>
            <a:ext cx="3810000" cy="487680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a:buFontTx/>
              <a:buNone/>
            </a:pPr>
            <a:r>
              <a:rPr lang="en-US" altLang="en-US" sz="2400" b="1" dirty="0" smtClean="0">
                <a:effectLst/>
              </a:rPr>
              <a:t>HAZCOM w/ GHS</a:t>
            </a:r>
          </a:p>
          <a:p>
            <a:pPr algn="ctr">
              <a:buFontTx/>
              <a:buNone/>
            </a:pPr>
            <a:r>
              <a:rPr lang="en-US" altLang="en-US" sz="2000" b="1" dirty="0" smtClean="0">
                <a:effectLst/>
              </a:rPr>
              <a:t>___________</a:t>
            </a:r>
          </a:p>
          <a:p>
            <a:pPr>
              <a:buFontTx/>
              <a:buNone/>
            </a:pPr>
            <a:endParaRPr lang="en-US" altLang="en-US" sz="2000" b="1" dirty="0" smtClean="0">
              <a:effectLst/>
            </a:endParaRPr>
          </a:p>
          <a:p>
            <a:pPr>
              <a:buFontTx/>
              <a:buNone/>
            </a:pPr>
            <a:r>
              <a:rPr lang="en-US" altLang="en-US" sz="2000" b="1" dirty="0" smtClean="0">
                <a:effectLst/>
              </a:rPr>
              <a:t>Written Program</a:t>
            </a:r>
          </a:p>
          <a:p>
            <a:pPr>
              <a:buFontTx/>
              <a:buNone/>
            </a:pPr>
            <a:r>
              <a:rPr lang="en-US" altLang="en-US" sz="2000" b="1" dirty="0" smtClean="0">
                <a:effectLst/>
              </a:rPr>
              <a:t>Chemical Inventory</a:t>
            </a:r>
          </a:p>
          <a:p>
            <a:pPr>
              <a:buFontTx/>
              <a:buNone/>
            </a:pPr>
            <a:r>
              <a:rPr lang="en-US" altLang="en-US" sz="2000" b="1" dirty="0" smtClean="0">
                <a:effectLst/>
              </a:rPr>
              <a:t>SDS’s</a:t>
            </a:r>
          </a:p>
          <a:p>
            <a:pPr>
              <a:buFontTx/>
              <a:buNone/>
            </a:pPr>
            <a:r>
              <a:rPr lang="en-US" altLang="en-US" sz="2000" b="1" dirty="0" smtClean="0">
                <a:effectLst/>
              </a:rPr>
              <a:t>Labeling</a:t>
            </a:r>
          </a:p>
          <a:p>
            <a:pPr>
              <a:buFontTx/>
              <a:buNone/>
            </a:pPr>
            <a:r>
              <a:rPr lang="en-US" altLang="en-US" sz="2000" b="1" dirty="0" smtClean="0">
                <a:effectLst/>
              </a:rPr>
              <a:t>Training</a:t>
            </a:r>
          </a:p>
          <a:p>
            <a:pPr>
              <a:buFontTx/>
              <a:buNone/>
            </a:pPr>
            <a:endParaRPr lang="en-US" altLang="en-US" sz="2000" b="1" dirty="0" smtClean="0">
              <a:effectLst/>
            </a:endParaRPr>
          </a:p>
          <a:p>
            <a:pPr>
              <a:buFontTx/>
              <a:buNone/>
            </a:pPr>
            <a:r>
              <a:rPr lang="en-US" altLang="en-US" sz="1800" b="1" dirty="0" smtClean="0">
                <a:effectLst/>
              </a:rPr>
              <a:t>Mandatory Label Elements</a:t>
            </a:r>
          </a:p>
          <a:p>
            <a:pPr>
              <a:buFontTx/>
              <a:buNone/>
            </a:pPr>
            <a:r>
              <a:rPr lang="en-US" altLang="en-US" sz="1800" b="1" dirty="0" smtClean="0">
                <a:effectLst/>
              </a:rPr>
              <a:t>Mandatory SDS Format</a:t>
            </a:r>
          </a:p>
          <a:p>
            <a:pPr>
              <a:buFontTx/>
              <a:buNone/>
            </a:pPr>
            <a:r>
              <a:rPr lang="en-US" altLang="en-US" sz="1800" b="1" dirty="0" smtClean="0">
                <a:effectLst/>
              </a:rPr>
              <a:t>Pictograms</a:t>
            </a:r>
          </a:p>
        </p:txBody>
      </p:sp>
    </p:spTree>
    <p:extLst>
      <p:ext uri="{BB962C8B-B14F-4D97-AF65-F5344CB8AC3E}">
        <p14:creationId xmlns:p14="http://schemas.microsoft.com/office/powerpoint/2010/main" val="1272659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What is Hazard Communication?</a:t>
            </a:r>
            <a:endParaRPr lang="en-US" dirty="0"/>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399" y="1115961"/>
            <a:ext cx="2581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 name="Picture 5" descr="hm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115961"/>
            <a:ext cx="281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1066800" y="4240161"/>
            <a:ext cx="2819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100" b="1">
                <a:solidFill>
                  <a:srgbClr val="1359A0"/>
                </a:solidFill>
                <a:latin typeface="Verdana" pitchFamily="34" charset="0"/>
              </a:defRPr>
            </a:lvl1pPr>
            <a:lvl2pPr marL="114300">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lvl="1" algn="ctr"/>
            <a:r>
              <a:rPr lang="en-US" altLang="en-US" sz="2000" dirty="0">
                <a:solidFill>
                  <a:schemeClr val="tx1"/>
                </a:solidFill>
                <a:latin typeface="Arial" charset="0"/>
              </a:rPr>
              <a:t>NFPA</a:t>
            </a:r>
            <a:r>
              <a:rPr lang="en-US" altLang="en-US" sz="1400" dirty="0">
                <a:solidFill>
                  <a:schemeClr val="tx1"/>
                </a:solidFill>
                <a:latin typeface="Arial" charset="0"/>
              </a:rPr>
              <a:t>  </a:t>
            </a:r>
          </a:p>
          <a:p>
            <a:pPr lvl="1" algn="ctr"/>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Health Hazards (blue)</a:t>
            </a:r>
          </a:p>
          <a:p>
            <a:pPr lvl="1"/>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Flammability Hazards (red)</a:t>
            </a:r>
          </a:p>
          <a:p>
            <a:pPr lvl="1">
              <a:buFontTx/>
              <a:buChar char="•"/>
            </a:pPr>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Reactivity Hazards (yellow)</a:t>
            </a:r>
          </a:p>
          <a:p>
            <a:pPr lvl="1">
              <a:buFontTx/>
              <a:buChar char="•"/>
            </a:pPr>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Special Hazards (white)</a:t>
            </a:r>
          </a:p>
        </p:txBody>
      </p:sp>
      <p:sp>
        <p:nvSpPr>
          <p:cNvPr id="10" name="Rectangle 9"/>
          <p:cNvSpPr>
            <a:spLocks noChangeArrowheads="1"/>
          </p:cNvSpPr>
          <p:nvPr/>
        </p:nvSpPr>
        <p:spPr bwMode="auto">
          <a:xfrm>
            <a:off x="4800600" y="4240161"/>
            <a:ext cx="320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lvl="1" algn="ctr"/>
            <a:r>
              <a:rPr lang="en-US" altLang="en-US" sz="2000" dirty="0">
                <a:solidFill>
                  <a:schemeClr val="tx1"/>
                </a:solidFill>
                <a:latin typeface="Arial" charset="0"/>
              </a:rPr>
              <a:t>HMIS</a:t>
            </a:r>
          </a:p>
          <a:p>
            <a:pPr lvl="1"/>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Health Hazards (blue)</a:t>
            </a:r>
          </a:p>
          <a:p>
            <a:pPr lvl="1"/>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Flammability Hazards (red)</a:t>
            </a:r>
          </a:p>
          <a:p>
            <a:pPr lvl="1">
              <a:buFontTx/>
              <a:buChar char="•"/>
            </a:pPr>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Physical Hazards (orange)</a:t>
            </a:r>
          </a:p>
          <a:p>
            <a:pPr lvl="1">
              <a:buFontTx/>
              <a:buChar char="•"/>
            </a:pPr>
            <a:endParaRPr lang="en-US" altLang="en-US" sz="1400" dirty="0">
              <a:solidFill>
                <a:schemeClr val="tx1"/>
              </a:solidFill>
              <a:latin typeface="Arial" charset="0"/>
            </a:endParaRPr>
          </a:p>
          <a:p>
            <a:pPr lvl="1">
              <a:buFontTx/>
              <a:buChar char="•"/>
            </a:pPr>
            <a:r>
              <a:rPr lang="en-US" altLang="en-US" sz="1400" dirty="0">
                <a:solidFill>
                  <a:schemeClr val="tx1"/>
                </a:solidFill>
                <a:latin typeface="Arial" charset="0"/>
              </a:rPr>
              <a:t>  PPE (white)</a:t>
            </a:r>
          </a:p>
        </p:txBody>
      </p:sp>
    </p:spTree>
    <p:extLst>
      <p:ext uri="{BB962C8B-B14F-4D97-AF65-F5344CB8AC3E}">
        <p14:creationId xmlns:p14="http://schemas.microsoft.com/office/powerpoint/2010/main" val="385432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ffectLst/>
              </a:rPr>
              <a:t>Terminology</a:t>
            </a:r>
            <a:endParaRPr lang="en-US" b="1" dirty="0"/>
          </a:p>
        </p:txBody>
      </p:sp>
      <p:sp>
        <p:nvSpPr>
          <p:cNvPr id="11" name="Rectangle 8"/>
          <p:cNvSpPr>
            <a:spLocks noChangeArrowheads="1"/>
          </p:cNvSpPr>
          <p:nvPr/>
        </p:nvSpPr>
        <p:spPr bwMode="auto">
          <a:xfrm>
            <a:off x="304800" y="930275"/>
            <a:ext cx="5562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100" b="1">
                <a:solidFill>
                  <a:srgbClr val="1359A0"/>
                </a:solidFill>
                <a:latin typeface="Verdana" pitchFamily="34" charset="0"/>
              </a:defRPr>
            </a:lvl1pPr>
            <a:lvl2pPr>
              <a:defRPr sz="2100" b="1">
                <a:solidFill>
                  <a:srgbClr val="1359A0"/>
                </a:solidFill>
                <a:latin typeface="Verdana" pitchFamily="34" charset="0"/>
              </a:defRPr>
            </a:lvl2pPr>
            <a:lvl3pPr marL="1143000" indent="-228600">
              <a:defRPr sz="2100" b="1">
                <a:solidFill>
                  <a:srgbClr val="1359A0"/>
                </a:solidFill>
                <a:latin typeface="Verdana" pitchFamily="34" charset="0"/>
              </a:defRPr>
            </a:lvl3pPr>
            <a:lvl4pPr marL="1600200" indent="-228600">
              <a:defRPr sz="2100" b="1">
                <a:solidFill>
                  <a:srgbClr val="1359A0"/>
                </a:solidFill>
                <a:latin typeface="Verdana" pitchFamily="34" charset="0"/>
              </a:defRPr>
            </a:lvl4pPr>
            <a:lvl5pPr marL="2057400" indent="-228600">
              <a:defRPr sz="2100" b="1">
                <a:solidFill>
                  <a:srgbClr val="1359A0"/>
                </a:solidFill>
                <a:latin typeface="Verdana" pitchFamily="34" charset="0"/>
              </a:defRPr>
            </a:lvl5pPr>
            <a:lvl6pPr marL="2514600" indent="-228600" eaLnBrk="0" fontAlgn="base" hangingPunct="0">
              <a:spcBef>
                <a:spcPct val="0"/>
              </a:spcBef>
              <a:spcAft>
                <a:spcPct val="0"/>
              </a:spcAft>
              <a:defRPr sz="2100" b="1">
                <a:solidFill>
                  <a:srgbClr val="1359A0"/>
                </a:solidFill>
                <a:latin typeface="Verdana" pitchFamily="34" charset="0"/>
              </a:defRPr>
            </a:lvl6pPr>
            <a:lvl7pPr marL="2971800" indent="-228600" eaLnBrk="0" fontAlgn="base" hangingPunct="0">
              <a:spcBef>
                <a:spcPct val="0"/>
              </a:spcBef>
              <a:spcAft>
                <a:spcPct val="0"/>
              </a:spcAft>
              <a:defRPr sz="2100" b="1">
                <a:solidFill>
                  <a:srgbClr val="1359A0"/>
                </a:solidFill>
                <a:latin typeface="Verdana" pitchFamily="34" charset="0"/>
              </a:defRPr>
            </a:lvl7pPr>
            <a:lvl8pPr marL="3429000" indent="-228600" eaLnBrk="0" fontAlgn="base" hangingPunct="0">
              <a:spcBef>
                <a:spcPct val="0"/>
              </a:spcBef>
              <a:spcAft>
                <a:spcPct val="0"/>
              </a:spcAft>
              <a:defRPr sz="2100" b="1">
                <a:solidFill>
                  <a:srgbClr val="1359A0"/>
                </a:solidFill>
                <a:latin typeface="Verdana" pitchFamily="34" charset="0"/>
              </a:defRPr>
            </a:lvl8pPr>
            <a:lvl9pPr marL="3886200" indent="-228600" eaLnBrk="0" fontAlgn="base" hangingPunct="0">
              <a:spcBef>
                <a:spcPct val="0"/>
              </a:spcBef>
              <a:spcAft>
                <a:spcPct val="0"/>
              </a:spcAft>
              <a:defRPr sz="2100" b="1">
                <a:solidFill>
                  <a:srgbClr val="1359A0"/>
                </a:solidFill>
                <a:latin typeface="Verdana" pitchFamily="34" charset="0"/>
              </a:defRPr>
            </a:lvl9pPr>
          </a:lstStyle>
          <a:p>
            <a:pPr eaLnBrk="1" hangingPunct="1"/>
            <a:r>
              <a:rPr lang="en-US" altLang="en-US" sz="3000" dirty="0">
                <a:solidFill>
                  <a:schemeClr val="tx1"/>
                </a:solidFill>
              </a:rPr>
              <a:t>Action Level</a:t>
            </a:r>
            <a:endParaRPr lang="en-US" altLang="en-US" sz="1600" dirty="0">
              <a:solidFill>
                <a:schemeClr val="tx1"/>
              </a:solidFill>
            </a:endParaRPr>
          </a:p>
          <a:p>
            <a:pPr eaLnBrk="1" hangingPunct="1"/>
            <a:r>
              <a:rPr lang="en-US" altLang="en-US" sz="1600" dirty="0">
                <a:solidFill>
                  <a:schemeClr val="tx1"/>
                </a:solidFill>
              </a:rPr>
              <a:t>	</a:t>
            </a:r>
            <a:r>
              <a:rPr lang="en-US" altLang="en-US" sz="1600" dirty="0">
                <a:solidFill>
                  <a:schemeClr val="tx1"/>
                </a:solidFill>
                <a:latin typeface="Arial" charset="0"/>
              </a:rPr>
              <a:t>Employee exposure to a dangerous 	situation, such as excessive noise, lead or 	hazardous materials, that required action by 	the employer to eliminate, reduce or control; 	calculated as an 8-hour time-weighted 	average.</a:t>
            </a:r>
          </a:p>
          <a:p>
            <a:pPr algn="just" eaLnBrk="1" hangingPunct="1"/>
            <a:r>
              <a:rPr lang="en-US" altLang="en-US" sz="1600" dirty="0">
                <a:solidFill>
                  <a:schemeClr val="tx1"/>
                </a:solidFill>
                <a:latin typeface="Arial" charset="0"/>
              </a:rPr>
              <a:t> </a:t>
            </a:r>
            <a:endParaRPr lang="en-US" altLang="en-US" sz="1600" dirty="0">
              <a:solidFill>
                <a:schemeClr val="tx1"/>
              </a:solidFill>
            </a:endParaRPr>
          </a:p>
          <a:p>
            <a:pPr eaLnBrk="1" hangingPunct="1"/>
            <a:r>
              <a:rPr lang="en-US" altLang="en-US" sz="3000" dirty="0">
                <a:solidFill>
                  <a:schemeClr val="tx1"/>
                </a:solidFill>
              </a:rPr>
              <a:t>Asphyxiant</a:t>
            </a:r>
            <a:endParaRPr lang="en-US" altLang="en-US" sz="1600" dirty="0">
              <a:solidFill>
                <a:schemeClr val="tx1"/>
              </a:solidFill>
            </a:endParaRPr>
          </a:p>
          <a:p>
            <a:pPr eaLnBrk="1" hangingPunct="1"/>
            <a:r>
              <a:rPr lang="en-US" altLang="en-US" sz="1600" dirty="0">
                <a:solidFill>
                  <a:schemeClr val="tx1"/>
                </a:solidFill>
              </a:rPr>
              <a:t>	</a:t>
            </a:r>
            <a:r>
              <a:rPr lang="en-US" altLang="en-US" sz="1600" dirty="0">
                <a:solidFill>
                  <a:schemeClr val="tx1"/>
                </a:solidFill>
                <a:latin typeface="Arial" charset="0"/>
                <a:cs typeface="Arial" charset="0"/>
              </a:rPr>
              <a:t>A substance </a:t>
            </a:r>
            <a:r>
              <a:rPr lang="en-US" altLang="en-US" sz="1600" dirty="0">
                <a:solidFill>
                  <a:schemeClr val="tx1"/>
                </a:solidFill>
                <a:latin typeface="Arial" charset="0"/>
              </a:rPr>
              <a:t>or mixture that displaces oxygen 	in the ambient atmosphere, and can thus 	cause oxygen deprivation in those who are 	exposed, leading to unconsciousness and 	death.</a:t>
            </a:r>
          </a:p>
          <a:p>
            <a:pPr algn="just" eaLnBrk="1" hangingPunct="1"/>
            <a:r>
              <a:rPr lang="en-US" altLang="en-US" sz="1600" dirty="0">
                <a:solidFill>
                  <a:schemeClr val="tx1"/>
                </a:solidFill>
                <a:latin typeface="Arial" charset="0"/>
              </a:rPr>
              <a:t> </a:t>
            </a:r>
          </a:p>
          <a:p>
            <a:pPr eaLnBrk="1" hangingPunct="1"/>
            <a:r>
              <a:rPr lang="en-US" altLang="en-US" sz="3000" dirty="0">
                <a:solidFill>
                  <a:schemeClr val="tx1"/>
                </a:solidFill>
              </a:rPr>
              <a:t>Carcinogenic</a:t>
            </a:r>
          </a:p>
          <a:p>
            <a:pPr marL="0" lvl="1" eaLnBrk="1" hangingPunct="1"/>
            <a:r>
              <a:rPr lang="en-US" altLang="en-US" sz="1600" dirty="0">
                <a:solidFill>
                  <a:schemeClr val="tx1"/>
                </a:solidFill>
              </a:rPr>
              <a:t>	</a:t>
            </a:r>
            <a:r>
              <a:rPr lang="en-US" altLang="en-US" sz="1600" dirty="0">
                <a:solidFill>
                  <a:schemeClr val="tx1"/>
                </a:solidFill>
                <a:latin typeface="Arial" charset="0"/>
              </a:rPr>
              <a:t>A toxin that is capable of causing cancer.</a:t>
            </a:r>
          </a:p>
          <a:p>
            <a:pPr eaLnBrk="1" hangingPunct="1"/>
            <a:endParaRPr lang="en-US" altLang="en-US" sz="1600" dirty="0"/>
          </a:p>
        </p:txBody>
      </p:sp>
      <p:pic>
        <p:nvPicPr>
          <p:cNvPr id="1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86488" y="1905000"/>
            <a:ext cx="2057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534277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87E1384BB274C8F8FAF99663BEFA3" ma:contentTypeVersion="37" ma:contentTypeDescription="Create a new document." ma:contentTypeScope="" ma:versionID="aaca717325b17ee4caabd152deddc3c5">
  <xsd:schema xmlns:xsd="http://www.w3.org/2001/XMLSchema" xmlns:xs="http://www.w3.org/2001/XMLSchema" xmlns:p="http://schemas.microsoft.com/office/2006/metadata/properties" xmlns:ns2="a463d050-d0ed-4b5a-a34c-0075d93dcf31" targetNamespace="http://schemas.microsoft.com/office/2006/metadata/properties" ma:root="true" ma:fieldsID="d52cd6d727d08fe7a1b06b18aa8df11c" ns2:_="">
    <xsd:import namespace="a463d050-d0ed-4b5a-a34c-0075d93dcf31"/>
    <xsd:element name="properties">
      <xsd:complexType>
        <xsd:sequence>
          <xsd:element name="documentManagement">
            <xsd:complexType>
              <xsd:all>
                <xsd:element ref="ns2:Information_x0020_Classification" minOccurs="0"/>
                <xsd:element ref="ns2:Line_x0020_of_x0020_Busin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3d050-d0ed-4b5a-a34c-0075d93dcf31" elementFormDefault="qualified">
    <xsd:import namespace="http://schemas.microsoft.com/office/2006/documentManagement/types"/>
    <xsd:import namespace="http://schemas.microsoft.com/office/infopath/2007/PartnerControls"/>
    <xsd:element name="Information_x0020_Classification" ma:index="5" nillable="true" ma:displayName="Department" ma:format="Dropdown" ma:internalName="Information_x0020_Classification" ma:readOnly="false">
      <xsd:simpleType>
        <xsd:restriction base="dms:Choice">
          <xsd:enumeration value="Business Development"/>
          <xsd:enumeration value="Colleague Resources"/>
          <xsd:enumeration value="Communications"/>
          <xsd:enumeration value="Finance"/>
          <xsd:enumeration value="Implementation"/>
          <xsd:enumeration value="IT"/>
          <xsd:enumeration value="Internal Audit"/>
          <xsd:enumeration value="Legal"/>
          <xsd:enumeration value="Operations"/>
          <xsd:enumeration value="Administration"/>
          <xsd:enumeration value="TPM"/>
          <xsd:enumeration value="University"/>
        </xsd:restriction>
      </xsd:simpleType>
    </xsd:element>
    <xsd:element name="Line_x0020_of_x0020_Business" ma:index="6" nillable="true" ma:displayName="Line of Business" ma:default="N/A" ma:description="Select appropriate LOB if applicable so that content is categorized for searchability." ma:format="Dropdown" ma:internalName="Line_x0020_of_x0020_Business" ma:readOnly="false">
      <xsd:simpleType>
        <xsd:restriction base="dms:Choice">
          <xsd:enumeration value="Absence Mgmt"/>
          <xsd:enumeration value="Carrier Relations"/>
          <xsd:enumeration value="Client Support Services"/>
          <xsd:enumeration value="Disability"/>
          <xsd:enumeration value="Liability"/>
          <xsd:enumeration value="Managed Care"/>
          <xsd:enumeration value="Professional Liability"/>
          <xsd:enumeration value="SIU"/>
          <xsd:enumeration value="Specialty"/>
          <xsd:enumeration value="Work Comp"/>
          <xsd:enumeration value="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ine_x0020_of_x0020_Business xmlns="a463d050-d0ed-4b5a-a34c-0075d93dcf31">N/A</Line_x0020_of_x0020_Business>
    <Information_x0020_Classification xmlns="a463d050-d0ed-4b5a-a34c-0075d93dcf31" xsi:nil="true"/>
  </documentManagement>
</p:properties>
</file>

<file path=customXml/itemProps1.xml><?xml version="1.0" encoding="utf-8"?>
<ds:datastoreItem xmlns:ds="http://schemas.openxmlformats.org/officeDocument/2006/customXml" ds:itemID="{F860CD56-EC48-4526-9F8B-827CEABD6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3d050-d0ed-4b5a-a34c-0075d93dc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0356C1-6E4D-4FC7-93AF-6E7D10F251E4}">
  <ds:schemaRefs>
    <ds:schemaRef ds:uri="http://schemas.microsoft.com/sharepoint/v3/contenttype/forms"/>
  </ds:schemaRefs>
</ds:datastoreItem>
</file>

<file path=customXml/itemProps3.xml><?xml version="1.0" encoding="utf-8"?>
<ds:datastoreItem xmlns:ds="http://schemas.openxmlformats.org/officeDocument/2006/customXml" ds:itemID="{437B6943-A4AA-4FF3-9E1B-76D3B458004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463d050-d0ed-4b5a-a34c-0075d93dcf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2023</TotalTime>
  <Words>1810</Words>
  <Application>Microsoft Office PowerPoint</Application>
  <PresentationFormat>On-screen Show (4:3)</PresentationFormat>
  <Paragraphs>572</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1_Office Theme</vt:lpstr>
      <vt:lpstr>HAZARD COMMUNICATION - HAZCOM Sedgwick Risk Services Presented by  Sedgwick on behalf of ORM  March 2020</vt:lpstr>
      <vt:lpstr>Disclaimer</vt:lpstr>
      <vt:lpstr>What is Hazard Communication?</vt:lpstr>
      <vt:lpstr>What is Hazard Communication?</vt:lpstr>
      <vt:lpstr>“Employee’s Right to Know”</vt:lpstr>
      <vt:lpstr>“I’ve been trained in HAZCOM.  Why do I need it again?”</vt:lpstr>
      <vt:lpstr>Comparison</vt:lpstr>
      <vt:lpstr>What is Hazard Communication?</vt:lpstr>
      <vt:lpstr>Terminology</vt:lpstr>
      <vt:lpstr>Terminology</vt:lpstr>
      <vt:lpstr>Terminology</vt:lpstr>
      <vt:lpstr>Terminology</vt:lpstr>
      <vt:lpstr>Terminology</vt:lpstr>
      <vt:lpstr>Terminology</vt:lpstr>
      <vt:lpstr>Terminology</vt:lpstr>
      <vt:lpstr>Terminology</vt:lpstr>
      <vt:lpstr>Terminology</vt:lpstr>
      <vt:lpstr>Terminology</vt:lpstr>
      <vt:lpstr>Terminology</vt:lpstr>
      <vt:lpstr>Terminology</vt:lpstr>
      <vt:lpstr>Terminology</vt:lpstr>
      <vt:lpstr>Terminology</vt:lpstr>
      <vt:lpstr>Hazard and Risk</vt:lpstr>
      <vt:lpstr>Hazard and Risk with Toxic Chemicals</vt:lpstr>
      <vt:lpstr>GHS has 3 Broad Categories of Hazards:</vt:lpstr>
      <vt:lpstr>Health Hazards</vt:lpstr>
      <vt:lpstr>Physical Hazards</vt:lpstr>
      <vt:lpstr>Environmental Hazards</vt:lpstr>
      <vt:lpstr>HAZCOM Written Program</vt:lpstr>
      <vt:lpstr>HAZCOM Written Program</vt:lpstr>
      <vt:lpstr>HAZCOM Written Program</vt:lpstr>
      <vt:lpstr>Accessing HAZCOM Documents</vt:lpstr>
      <vt:lpstr>Routes of Entry</vt:lpstr>
      <vt:lpstr>Inhalation</vt:lpstr>
      <vt:lpstr>Absorption</vt:lpstr>
      <vt:lpstr>Ingestion</vt:lpstr>
      <vt:lpstr>Injection</vt:lpstr>
      <vt:lpstr>Protective Measures</vt:lpstr>
      <vt:lpstr>Workplace Controls</vt:lpstr>
      <vt:lpstr>Workplace Controls</vt:lpstr>
      <vt:lpstr>Workplace Controls</vt:lpstr>
      <vt:lpstr>Workplace Controls</vt:lpstr>
      <vt:lpstr>Workplace Controls</vt:lpstr>
      <vt:lpstr>Workplace Controls</vt:lpstr>
      <vt:lpstr>Workplace Controls</vt:lpstr>
      <vt:lpstr>Workplace Controls</vt:lpstr>
      <vt:lpstr>Safety Data Sheet (SDS)</vt:lpstr>
      <vt:lpstr>Standardizing Safety Data Sheet (under GHS)</vt:lpstr>
      <vt:lpstr>Safety Data Sheets</vt:lpstr>
      <vt:lpstr>Safety Data Sheets</vt:lpstr>
      <vt:lpstr>Safety Data Sheets</vt:lpstr>
      <vt:lpstr>Labeling</vt:lpstr>
      <vt:lpstr>Labeling Categories</vt:lpstr>
      <vt:lpstr>Labeling Categories</vt:lpstr>
      <vt:lpstr>PowerPoint Presentation</vt:lpstr>
      <vt:lpstr>Labeling Elements  (Appendix C)</vt:lpstr>
      <vt:lpstr>Labeling Elements  (Appendix C)</vt:lpstr>
      <vt:lpstr>Labeling Elements  (Appendix C)</vt:lpstr>
      <vt:lpstr>Labeling Elements </vt:lpstr>
      <vt:lpstr>Labeling Elements  (Appendix C)</vt:lpstr>
      <vt:lpstr>Labeling Elements  (Appendix C)</vt:lpstr>
      <vt:lpstr>Labeling Elements  (Appendix C)</vt:lpstr>
      <vt:lpstr>Labeling Elements  (Appendix C)</vt:lpstr>
      <vt:lpstr>Labeling Elements  (Appendix C)</vt:lpstr>
      <vt:lpstr>PowerPoint Presentation</vt:lpstr>
      <vt:lpstr>Labeling</vt:lpstr>
      <vt:lpstr>Hazards of Non-Routine Tasks</vt:lpstr>
      <vt:lpstr>Summary</vt:lpstr>
      <vt:lpstr>PowerPoint Presentation</vt:lpstr>
    </vt:vector>
  </TitlesOfParts>
  <Company>Sedgwick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dc:title>
  <dc:creator>Waites, Karen W.</dc:creator>
  <dc:description>Public entity experience</dc:description>
  <cp:lastModifiedBy>Kovacs, Andrew</cp:lastModifiedBy>
  <cp:revision>323</cp:revision>
  <dcterms:created xsi:type="dcterms:W3CDTF">2014-12-02T20:26:26Z</dcterms:created>
  <dcterms:modified xsi:type="dcterms:W3CDTF">2020-03-24T18:55:27Z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Public Entity Experience</vt:lpwstr>
  </property>
  <property fmtid="{D5CDD505-2E9C-101B-9397-08002B2CF9AE}" pid="3" name="SlideDescription">
    <vt:lpwstr>Public entity experience</vt:lpwstr>
  </property>
  <property fmtid="{D5CDD505-2E9C-101B-9397-08002B2CF9AE}" pid="4" name="ContentTypeId">
    <vt:lpwstr>0x010100BF787E1384BB274C8F8FAF99663BEFA3</vt:lpwstr>
  </property>
</Properties>
</file>